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7" r:id="rId1"/>
  </p:sldMasterIdLst>
  <p:notesMasterIdLst>
    <p:notesMasterId r:id="rId31"/>
  </p:notesMasterIdLst>
  <p:sldIdLst>
    <p:sldId id="256" r:id="rId2"/>
    <p:sldId id="257" r:id="rId3"/>
    <p:sldId id="259" r:id="rId4"/>
    <p:sldId id="293" r:id="rId5"/>
    <p:sldId id="294" r:id="rId6"/>
    <p:sldId id="297" r:id="rId7"/>
    <p:sldId id="298" r:id="rId8"/>
    <p:sldId id="262" r:id="rId9"/>
    <p:sldId id="261" r:id="rId10"/>
    <p:sldId id="263" r:id="rId11"/>
    <p:sldId id="264" r:id="rId12"/>
    <p:sldId id="265" r:id="rId13"/>
    <p:sldId id="268" r:id="rId14"/>
    <p:sldId id="269" r:id="rId15"/>
    <p:sldId id="306" r:id="rId16"/>
    <p:sldId id="270" r:id="rId17"/>
    <p:sldId id="285" r:id="rId18"/>
    <p:sldId id="307" r:id="rId19"/>
    <p:sldId id="273" r:id="rId20"/>
    <p:sldId id="279" r:id="rId21"/>
    <p:sldId id="278" r:id="rId22"/>
    <p:sldId id="280" r:id="rId23"/>
    <p:sldId id="291" r:id="rId24"/>
    <p:sldId id="290" r:id="rId25"/>
    <p:sldId id="287" r:id="rId26"/>
    <p:sldId id="284" r:id="rId27"/>
    <p:sldId id="289" r:id="rId28"/>
    <p:sldId id="288" r:id="rId29"/>
    <p:sldId id="282"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6" autoAdjust="0"/>
    <p:restoredTop sz="67322" autoAdjust="0"/>
  </p:normalViewPr>
  <p:slideViewPr>
    <p:cSldViewPr snapToGrid="0">
      <p:cViewPr varScale="1">
        <p:scale>
          <a:sx n="82" d="100"/>
          <a:sy n="82" d="100"/>
        </p:scale>
        <p:origin x="1733" y="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8E582B-29FA-4645-A7CE-07B65D857E8A}" type="datetimeFigureOut">
              <a:rPr lang="en-US" smtClean="0"/>
              <a:t>7/31/2025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E17AA4A-98D3-4A09-8958-B8AF4F410B56}" type="slidenum">
              <a:rPr lang="en-US" smtClean="0"/>
              <a:t>‹#›</a:t>
            </a:fld>
            <a:endParaRPr lang="en-US" dirty="0"/>
          </a:p>
        </p:txBody>
      </p:sp>
    </p:spTree>
    <p:extLst>
      <p:ext uri="{BB962C8B-B14F-4D97-AF65-F5344CB8AC3E}">
        <p14:creationId xmlns:p14="http://schemas.microsoft.com/office/powerpoint/2010/main" val="309236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a:t>
            </a:fld>
            <a:endParaRPr lang="en-US" dirty="0"/>
          </a:p>
        </p:txBody>
      </p:sp>
    </p:spTree>
    <p:extLst>
      <p:ext uri="{BB962C8B-B14F-4D97-AF65-F5344CB8AC3E}">
        <p14:creationId xmlns:p14="http://schemas.microsoft.com/office/powerpoint/2010/main" val="3062045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a:t>
            </a:fld>
            <a:endParaRPr lang="en-US" dirty="0"/>
          </a:p>
        </p:txBody>
      </p:sp>
    </p:spTree>
    <p:extLst>
      <p:ext uri="{BB962C8B-B14F-4D97-AF65-F5344CB8AC3E}">
        <p14:creationId xmlns:p14="http://schemas.microsoft.com/office/powerpoint/2010/main" val="1911376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v Lockridge (2015) </a:t>
            </a:r>
          </a:p>
          <a:p>
            <a:pPr marL="171450" indent="-171450">
              <a:buFontTx/>
              <a:buChar char="-"/>
            </a:pPr>
            <a:r>
              <a:rPr lang="en-US" dirty="0"/>
              <a:t>Addressed the application of MCR 6.502(G)(2) </a:t>
            </a:r>
            <a:endParaRPr lang="en-US" b="1" dirty="0"/>
          </a:p>
          <a:p>
            <a:pPr marL="171450" indent="-171450">
              <a:buFontTx/>
              <a:buChar char="-"/>
            </a:pPr>
            <a:r>
              <a:rPr lang="en-US" b="0" dirty="0"/>
              <a:t>It is printed and in the binder. Let me know if you want it included </a:t>
            </a:r>
          </a:p>
          <a:p>
            <a:pPr marL="171450" indent="-171450">
              <a:buFontTx/>
              <a:buChar char="-"/>
            </a:pPr>
            <a:endParaRPr lang="en-US" b="0" dirty="0"/>
          </a:p>
        </p:txBody>
      </p:sp>
      <p:sp>
        <p:nvSpPr>
          <p:cNvPr id="4" name="Slide Number Placeholder 3"/>
          <p:cNvSpPr>
            <a:spLocks noGrp="1"/>
          </p:cNvSpPr>
          <p:nvPr>
            <p:ph type="sldNum" sz="quarter" idx="5"/>
          </p:nvPr>
        </p:nvSpPr>
        <p:spPr/>
        <p:txBody>
          <a:bodyPr/>
          <a:lstStyle/>
          <a:p>
            <a:fld id="{8E17AA4A-98D3-4A09-8958-B8AF4F410B56}" type="slidenum">
              <a:rPr lang="en-US" smtClean="0"/>
              <a:t>3</a:t>
            </a:fld>
            <a:endParaRPr lang="en-US" dirty="0"/>
          </a:p>
        </p:txBody>
      </p:sp>
    </p:spTree>
    <p:extLst>
      <p:ext uri="{BB962C8B-B14F-4D97-AF65-F5344CB8AC3E}">
        <p14:creationId xmlns:p14="http://schemas.microsoft.com/office/powerpoint/2010/main" val="29345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4</a:t>
            </a:fld>
            <a:endParaRPr lang="en-US" dirty="0"/>
          </a:p>
        </p:txBody>
      </p:sp>
    </p:spTree>
    <p:extLst>
      <p:ext uri="{BB962C8B-B14F-4D97-AF65-F5344CB8AC3E}">
        <p14:creationId xmlns:p14="http://schemas.microsoft.com/office/powerpoint/2010/main" val="1401810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5</a:t>
            </a:fld>
            <a:endParaRPr lang="en-US" dirty="0"/>
          </a:p>
        </p:txBody>
      </p:sp>
    </p:spTree>
    <p:extLst>
      <p:ext uri="{BB962C8B-B14F-4D97-AF65-F5344CB8AC3E}">
        <p14:creationId xmlns:p14="http://schemas.microsoft.com/office/powerpoint/2010/main" val="555956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8</a:t>
            </a:fld>
            <a:endParaRPr lang="en-US" dirty="0"/>
          </a:p>
        </p:txBody>
      </p:sp>
    </p:spTree>
    <p:extLst>
      <p:ext uri="{BB962C8B-B14F-4D97-AF65-F5344CB8AC3E}">
        <p14:creationId xmlns:p14="http://schemas.microsoft.com/office/powerpoint/2010/main" val="3719013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People v Johnson: </a:t>
            </a:r>
          </a:p>
          <a:p>
            <a:pPr marL="174708" indent="-174708">
              <a:buFontTx/>
              <a:buChar char="-"/>
            </a:pPr>
            <a:r>
              <a:rPr lang="en-US" dirty="0"/>
              <a:t>Involved two defendants both defendants convicted of first degree felony murder, assault with intent to rob while armed and carrying or possession of a firearm when committing or attempting commit a felony. Both appealed and the first defendant’s convictions were affirmed on direct appeal and the second defendant had the  conviction for assault with intent to rob while armed vacated but the other remaining convictions were affirmed</a:t>
            </a:r>
          </a:p>
          <a:p>
            <a:pPr marL="174708" indent="-174708">
              <a:buFontTx/>
              <a:buChar char="-"/>
            </a:pPr>
            <a:r>
              <a:rPr lang="en-US" dirty="0"/>
              <a:t>After this the defendants moved for relief of judgment based on newly discovered evidence. Trial court and COA denied the motions, but the Supreme Court remanded to COA directing the COA to remand the cases to trial court for evidentiary hearing. </a:t>
            </a:r>
          </a:p>
          <a:p>
            <a:pPr marL="174708" indent="-174708">
              <a:buFontTx/>
              <a:buChar char="-"/>
            </a:pPr>
            <a:r>
              <a:rPr lang="en-US" dirty="0"/>
              <a:t>The court had to determine if the evidence was credible before deciding if the new evidence would make a different result possible. Since the courts are not the ultimate fact finder it’s credibility determination is concerned with whether a reasonable juror could find the testimony credible on retrial. If the witness lacks credibility that would cause no reasonable juror to take what they are saying as a reasonable belief then the court should deny a defendants motion for relief for judgment, but if the witness is seen as credible so much so that a reasonable juror would believe what they are saying then the court should grant the motion. The Supreme Court decided that the testimony (newly discovered evidence) would have been found credible by a reasonable juror. </a:t>
            </a:r>
          </a:p>
          <a:p>
            <a:pPr marL="174708" indent="-174708">
              <a:buFontTx/>
              <a:buChar char="-"/>
            </a:pPr>
            <a:r>
              <a:rPr lang="en-US" dirty="0"/>
              <a:t>Now they can consider the impact that the testimony could have during retrial. It was decided based on the reasonable juror standard that the newly discovered evidence meant that both defendants should have new trials.  </a:t>
            </a:r>
          </a:p>
          <a:p>
            <a:pPr marL="174708" indent="-174708">
              <a:buFontTx/>
              <a:buChar char="-"/>
            </a:pPr>
            <a:r>
              <a:rPr lang="en-US" dirty="0"/>
              <a:t>The trial court still denied both defendants motions after the evidentiary hearing and the COA affirmed. </a:t>
            </a:r>
          </a:p>
          <a:p>
            <a:pPr marL="174708" indent="-174708">
              <a:buFontTx/>
              <a:buChar char="-"/>
            </a:pPr>
            <a:endParaRPr lang="en-US" dirty="0"/>
          </a:p>
          <a:p>
            <a:pPr marL="0" indent="0">
              <a:buFontTx/>
              <a:buNone/>
            </a:pPr>
            <a:endParaRPr lang="en-US" dirty="0"/>
          </a:p>
          <a:p>
            <a:pPr marL="0" indent="0">
              <a:buFontTx/>
              <a:buNone/>
            </a:pPr>
            <a:r>
              <a:rPr lang="en-US" dirty="0"/>
              <a:t>People v Boes </a:t>
            </a:r>
          </a:p>
          <a:p>
            <a:pPr marL="171450" indent="-171450">
              <a:buFontTx/>
              <a:buChar char="-"/>
            </a:pPr>
            <a:r>
              <a:rPr lang="en-US" dirty="0"/>
              <a:t>Should be included here because the opinion mainly cites People v Johnson (2018) </a:t>
            </a:r>
          </a:p>
          <a:p>
            <a:pPr marL="171450" indent="-171450">
              <a:buFontTx/>
              <a:buChar char="-"/>
            </a:pPr>
            <a:r>
              <a:rPr lang="en-US" dirty="0"/>
              <a:t>This case includes a Majority Opinion and a Dissenting Opinion </a:t>
            </a:r>
          </a:p>
          <a:p>
            <a:pPr marL="0" indent="0">
              <a:buFontTx/>
              <a:buNone/>
            </a:pPr>
            <a:endParaRPr lang="en-US" dirty="0"/>
          </a:p>
          <a:p>
            <a:pPr marL="0" indent="0">
              <a:buFontTx/>
              <a:buNone/>
            </a:pPr>
            <a:r>
              <a:rPr lang="en-US" dirty="0"/>
              <a:t>Majority: </a:t>
            </a:r>
          </a:p>
          <a:p>
            <a:pPr marL="171450" indent="-171450">
              <a:buFontTx/>
              <a:buChar char="-"/>
            </a:pPr>
            <a:r>
              <a:rPr lang="en-US" dirty="0"/>
              <a:t>The trial court denied the defendants successive motion for relief from judgment under MCR 6.502 (G). </a:t>
            </a:r>
          </a:p>
          <a:p>
            <a:pPr marL="171450" indent="-171450">
              <a:buFontTx/>
              <a:buChar char="-"/>
            </a:pPr>
            <a:r>
              <a:rPr lang="en-US" dirty="0"/>
              <a:t>This is not the defendants first time appealing her conviction in this case. The defendant is appealing based on the fact that she believes that the trial court abused their discretion and that she was entitled to relief from judgment based on newly discovered evidence </a:t>
            </a:r>
          </a:p>
          <a:p>
            <a:pPr marL="171450" indent="-171450">
              <a:buFontTx/>
              <a:buChar char="-"/>
            </a:pPr>
            <a:r>
              <a:rPr lang="en-US" dirty="0"/>
              <a:t>The newly discovered evidence was the validity and admissibility of her statements to police made during her interrogation and the validity of the expert testimony given by the prosecution’s fire origin and causation experts. </a:t>
            </a:r>
          </a:p>
          <a:p>
            <a:pPr marL="171450" indent="-171450">
              <a:buFontTx/>
              <a:buChar char="-"/>
            </a:pPr>
            <a:r>
              <a:rPr lang="en-US" dirty="0"/>
              <a:t>If there is newly discovered evidence there has to be a determination of whether or not the evidence would make a different result probable on retrial and whether the evidence is credible and what a reasonable juror might think. When making this decision the trial court has to remember they are not the ultimate fact finder. This trial court decided that evidence was not credible which was why they denied the motion </a:t>
            </a:r>
          </a:p>
          <a:p>
            <a:pPr marL="171450" indent="-171450">
              <a:buFontTx/>
              <a:buChar char="-"/>
            </a:pPr>
            <a:r>
              <a:rPr lang="en-US" dirty="0"/>
              <a:t>The COA concluded that the trial court did abuse their discretion by denying defendant’s successive motion for relief from judgment without holding an evidentiary hearing. </a:t>
            </a:r>
          </a:p>
          <a:p>
            <a:pPr marL="628650" lvl="1" indent="-171450">
              <a:buFontTx/>
              <a:buChar char="-"/>
            </a:pPr>
            <a:r>
              <a:rPr lang="en-US" dirty="0"/>
              <a:t>The trial court extended their gatekeeping role and also did not take into consideration what a reasonable juror might make of the testimony at retrial. </a:t>
            </a:r>
          </a:p>
          <a:p>
            <a:pPr marL="171450" indent="-171450">
              <a:buFontTx/>
              <a:buChar char="-"/>
            </a:pPr>
            <a:r>
              <a:rPr lang="en-US" dirty="0"/>
              <a:t>The  COA ordered that the order should be vacated and remanded for an evidentiary hearing</a:t>
            </a:r>
          </a:p>
          <a:p>
            <a:pPr marL="0" indent="0">
              <a:buFontTx/>
              <a:buNone/>
            </a:pPr>
            <a:endParaRPr lang="en-US" dirty="0"/>
          </a:p>
          <a:p>
            <a:pPr marL="0" indent="0">
              <a:buFontTx/>
              <a:buNone/>
            </a:pPr>
            <a:r>
              <a:rPr lang="en-US" dirty="0"/>
              <a:t>Dissent </a:t>
            </a:r>
          </a:p>
          <a:p>
            <a:pPr marL="171450" indent="-171450">
              <a:buFontTx/>
              <a:buChar char="-"/>
            </a:pPr>
            <a:r>
              <a:rPr lang="en-US" dirty="0"/>
              <a:t>This opinion concurs with the majority’s opinion that an evidentiary hearing should have been granted. </a:t>
            </a:r>
          </a:p>
          <a:p>
            <a:pPr marL="171450" indent="-171450">
              <a:buFontTx/>
              <a:buChar char="-"/>
            </a:pPr>
            <a:r>
              <a:rPr lang="en-US" dirty="0"/>
              <a:t>The judge dissents the part of the opinion that found that the trial court abused its discretion when it denied the defendant’s motion seeking relief from judgment on the basis of her pretrial statements and believes that the false confessions should not be a part of the hearing. </a:t>
            </a:r>
          </a:p>
          <a:p>
            <a:pPr marL="171450" indent="-171450">
              <a:buFontTx/>
              <a:buChar char="-"/>
            </a:pPr>
            <a:r>
              <a:rPr lang="en-US" dirty="0"/>
              <a:t>The dissent agrees the factual and procedural history in the majority opinion </a:t>
            </a:r>
          </a:p>
        </p:txBody>
      </p:sp>
      <p:sp>
        <p:nvSpPr>
          <p:cNvPr id="4" name="Slide Number Placeholder 3"/>
          <p:cNvSpPr>
            <a:spLocks noGrp="1"/>
          </p:cNvSpPr>
          <p:nvPr>
            <p:ph type="sldNum" sz="quarter" idx="5"/>
          </p:nvPr>
        </p:nvSpPr>
        <p:spPr/>
        <p:txBody>
          <a:bodyPr/>
          <a:lstStyle/>
          <a:p>
            <a:fld id="{8E17AA4A-98D3-4A09-8958-B8AF4F410B56}" type="slidenum">
              <a:rPr lang="en-US" smtClean="0"/>
              <a:t>9</a:t>
            </a:fld>
            <a:endParaRPr lang="en-US" dirty="0"/>
          </a:p>
        </p:txBody>
      </p:sp>
    </p:spTree>
    <p:extLst>
      <p:ext uri="{BB962C8B-B14F-4D97-AF65-F5344CB8AC3E}">
        <p14:creationId xmlns:p14="http://schemas.microsoft.com/office/powerpoint/2010/main" val="4208684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v Watkins </a:t>
            </a:r>
          </a:p>
          <a:p>
            <a:pPr marL="174708" indent="-174708">
              <a:buFontTx/>
              <a:buChar char="-"/>
            </a:pPr>
            <a:r>
              <a:rPr lang="en-US" dirty="0"/>
              <a:t>In this case the circuit court erred in applying People v Cress to an analysis of whether the defendant’s motion was improperly successive under MCR 6.502(G). They decided that Cress does not apply to the procedural threshold of MCR 6.502(G)(2) because the plain text of the court rule does not require that a defendant satisfy all elements of the test. Defendant provided a claim of new evidence that was not discovered before the first motion for relief from judgment. </a:t>
            </a:r>
          </a:p>
          <a:p>
            <a:pPr marL="174708" indent="-174708">
              <a:buFontTx/>
              <a:buChar char="-"/>
            </a:pPr>
            <a:r>
              <a:rPr lang="en-US" dirty="0"/>
              <a:t>The Supreme Court vacated the COA order and remanded the case back to the Wayne Circuit Court of reconsideration </a:t>
            </a:r>
          </a:p>
          <a:p>
            <a:endParaRPr lang="en-US" dirty="0"/>
          </a:p>
          <a:p>
            <a:r>
              <a:rPr lang="en-US" dirty="0"/>
              <a:t>People v Swain is explained on Slide 6 </a:t>
            </a:r>
          </a:p>
          <a:p>
            <a:r>
              <a:rPr lang="en-US" dirty="0"/>
              <a:t>People v Johnson is explained in the previous slide </a:t>
            </a:r>
          </a:p>
        </p:txBody>
      </p:sp>
      <p:sp>
        <p:nvSpPr>
          <p:cNvPr id="4" name="Slide Number Placeholder 3"/>
          <p:cNvSpPr>
            <a:spLocks noGrp="1"/>
          </p:cNvSpPr>
          <p:nvPr>
            <p:ph type="sldNum" sz="quarter" idx="5"/>
          </p:nvPr>
        </p:nvSpPr>
        <p:spPr/>
        <p:txBody>
          <a:bodyPr/>
          <a:lstStyle/>
          <a:p>
            <a:fld id="{8E17AA4A-98D3-4A09-8958-B8AF4F410B56}" type="slidenum">
              <a:rPr lang="en-US" smtClean="0"/>
              <a:t>10</a:t>
            </a:fld>
            <a:endParaRPr lang="en-US" dirty="0"/>
          </a:p>
        </p:txBody>
      </p:sp>
    </p:spTree>
    <p:extLst>
      <p:ext uri="{BB962C8B-B14F-4D97-AF65-F5344CB8AC3E}">
        <p14:creationId xmlns:p14="http://schemas.microsoft.com/office/powerpoint/2010/main" val="3581027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MCR 6.508(E): </a:t>
            </a:r>
          </a:p>
          <a:p>
            <a:r>
              <a:rPr lang="en-US" dirty="0"/>
              <a:t>The court, either orally or in writing, shall set forth in the record its findings of fact and its conclusions of law, and enter an appropriate order disposing of the motion </a:t>
            </a:r>
          </a:p>
          <a:p>
            <a:endParaRPr lang="en-US" dirty="0"/>
          </a:p>
          <a:p>
            <a:r>
              <a:rPr lang="en-US" dirty="0"/>
              <a:t>People v Finnie </a:t>
            </a:r>
          </a:p>
          <a:p>
            <a:pPr marL="174708" indent="-174708">
              <a:buFontTx/>
              <a:buChar char="-"/>
            </a:pPr>
            <a:r>
              <a:rPr lang="en-US" dirty="0"/>
              <a:t>The COA vacated Circuit Court’s denial of the defendant’s motion for relief from judgment and remanded the case back to the trial court for reconsideration </a:t>
            </a:r>
          </a:p>
          <a:p>
            <a:pPr marL="174708" indent="-174708">
              <a:buFontTx/>
              <a:buChar char="-"/>
            </a:pPr>
            <a:r>
              <a:rPr lang="en-US" dirty="0"/>
              <a:t>The trial court’s reasoning for denying the motion was that the defendants motion was without merit </a:t>
            </a:r>
          </a:p>
          <a:p>
            <a:pPr marL="174708" indent="-174708">
              <a:buFontTx/>
              <a:buChar char="-"/>
            </a:pPr>
            <a:r>
              <a:rPr lang="en-US" dirty="0"/>
              <a:t>The issue is that order did not include a “concise statement of the reason for the denial” which is required by MCR 6.504(B)(2) </a:t>
            </a:r>
          </a:p>
          <a:p>
            <a:endParaRPr lang="en-US" dirty="0"/>
          </a:p>
          <a:p>
            <a:r>
              <a:rPr lang="en-US" dirty="0"/>
              <a:t>People v Holmes </a:t>
            </a:r>
          </a:p>
          <a:p>
            <a:pPr marL="174708" indent="-174708">
              <a:buFontTx/>
              <a:buChar char="-"/>
            </a:pPr>
            <a:r>
              <a:rPr lang="en-US" dirty="0"/>
              <a:t>The original application for leave to appeal was held pending the decision in People v Straughter, 504 Mich. 930 (2019). There was an order from COA having leave of appeal denied in Straughter (2019) so the application for People v Holmes is considered once again. </a:t>
            </a:r>
          </a:p>
          <a:p>
            <a:pPr marL="174708" indent="-174708">
              <a:buFontTx/>
              <a:buChar char="-"/>
            </a:pPr>
            <a:r>
              <a:rPr lang="en-US" dirty="0"/>
              <a:t>The COA vacated the order of the Wayne Circuit Court denying the defendants motion for relief from judgment and they remanded the case to the trial court for consideration </a:t>
            </a:r>
          </a:p>
          <a:p>
            <a:pPr marL="174708" indent="-174708">
              <a:buFontTx/>
              <a:buChar char="-"/>
            </a:pPr>
            <a:r>
              <a:rPr lang="en-US" dirty="0"/>
              <a:t>The trial court’s reasoning for denying the motion was that “Defendant has failed to demonstrate good cause and actual prejudice under MCR 6.508(D). Furthermore defendant’s claims have no merit.”. </a:t>
            </a:r>
          </a:p>
          <a:p>
            <a:pPr marL="174708" indent="-174708">
              <a:buFontTx/>
              <a:buChar char="-"/>
            </a:pPr>
            <a:r>
              <a:rPr lang="en-US" dirty="0"/>
              <a:t>The issue is that the order did not include a “concise statement of the reason for the denial” which is required by MCR 6.504(B)(2)</a:t>
            </a:r>
          </a:p>
        </p:txBody>
      </p:sp>
      <p:sp>
        <p:nvSpPr>
          <p:cNvPr id="4" name="Slide Number Placeholder 3"/>
          <p:cNvSpPr>
            <a:spLocks noGrp="1"/>
          </p:cNvSpPr>
          <p:nvPr>
            <p:ph type="sldNum" sz="quarter" idx="5"/>
          </p:nvPr>
        </p:nvSpPr>
        <p:spPr/>
        <p:txBody>
          <a:bodyPr/>
          <a:lstStyle/>
          <a:p>
            <a:fld id="{8E17AA4A-98D3-4A09-8958-B8AF4F410B56}" type="slidenum">
              <a:rPr lang="en-US" smtClean="0"/>
              <a:t>11</a:t>
            </a:fld>
            <a:endParaRPr lang="en-US" dirty="0"/>
          </a:p>
        </p:txBody>
      </p:sp>
    </p:spTree>
    <p:extLst>
      <p:ext uri="{BB962C8B-B14F-4D97-AF65-F5344CB8AC3E}">
        <p14:creationId xmlns:p14="http://schemas.microsoft.com/office/powerpoint/2010/main" val="2562989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12</a:t>
            </a:fld>
            <a:endParaRPr lang="en-US" dirty="0"/>
          </a:p>
        </p:txBody>
      </p:sp>
    </p:spTree>
    <p:extLst>
      <p:ext uri="{BB962C8B-B14F-4D97-AF65-F5344CB8AC3E}">
        <p14:creationId xmlns:p14="http://schemas.microsoft.com/office/powerpoint/2010/main" val="2094555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that Mr. Weed’s memo had from People v Jurewicz: </a:t>
            </a:r>
          </a:p>
          <a:p>
            <a:r>
              <a:rPr lang="en-US" dirty="0"/>
              <a:t>“The defendant was not required to show, in order to obtain relief for ineffective assistance of counsel, that trial counsel's failure to call witnesses deprived him of a substantial defense.  Rather, a claim of ineffective assistance of counsel premised on the failure to call witnesses is analyzed under the same standard as all other claims of ineffective assistance of counsel [i.e., under the two-prong </a:t>
            </a:r>
            <a:r>
              <a:rPr lang="en-US" i="1" dirty="0"/>
              <a:t>Strickland</a:t>
            </a:r>
            <a:r>
              <a:rPr lang="en-US" dirty="0"/>
              <a:t> analysis]. . . .”).</a:t>
            </a:r>
          </a:p>
          <a:p>
            <a:endParaRPr lang="en-US" dirty="0"/>
          </a:p>
          <a:p>
            <a:r>
              <a:rPr lang="en-US" dirty="0"/>
              <a:t>People v Jurewicz </a:t>
            </a:r>
          </a:p>
          <a:p>
            <a:pPr marL="174708" indent="-174708">
              <a:buFontTx/>
              <a:buChar char="-"/>
            </a:pPr>
            <a:r>
              <a:rPr lang="en-US" dirty="0"/>
              <a:t>The Supreme Court vacated the judgment of the COA and remanded the case to the COA for reconsideration of the defendant’s ineffective assistance of counsel claim under the correct standard </a:t>
            </a:r>
          </a:p>
          <a:p>
            <a:pPr marL="174708" indent="-174708">
              <a:buFontTx/>
              <a:buChar char="-"/>
            </a:pPr>
            <a:r>
              <a:rPr lang="en-US" dirty="0"/>
              <a:t>The Supreme Court claimed the COA erred in holding that “the failure to call witnesses only constitutes ineffective assistance of counsel if it deprives the defendant of a substantial defense. This is not correct. The defendant was not required to show that trial counsel’s failure to call witnesses is analyzed under the same standard as all other claims of ineffective assistance of counsel</a:t>
            </a:r>
          </a:p>
          <a:p>
            <a:pPr marL="174708" indent="-174708">
              <a:buFontTx/>
              <a:buChar char="-"/>
            </a:pPr>
            <a:r>
              <a:rPr lang="en-US" dirty="0"/>
              <a:t>The two things the counsel is required to show is that: “Counsel’s performance fell below an objective standard of reasonableness “ and “but for counsel’s deficient performance there is a reasonable probability that the outcome would be different. </a:t>
            </a:r>
          </a:p>
          <a:p>
            <a:pPr marL="174708" indent="-174708">
              <a:buFontTx/>
              <a:buChar char="-"/>
            </a:pPr>
            <a:r>
              <a:rPr lang="en-US" dirty="0"/>
              <a:t>When the cases is on remand the COA should resolve the defendant’s claim of ineffective assistance of counsel under this standard </a:t>
            </a:r>
          </a:p>
        </p:txBody>
      </p:sp>
      <p:sp>
        <p:nvSpPr>
          <p:cNvPr id="4" name="Slide Number Placeholder 3"/>
          <p:cNvSpPr>
            <a:spLocks noGrp="1"/>
          </p:cNvSpPr>
          <p:nvPr>
            <p:ph type="sldNum" sz="quarter" idx="5"/>
          </p:nvPr>
        </p:nvSpPr>
        <p:spPr/>
        <p:txBody>
          <a:bodyPr/>
          <a:lstStyle/>
          <a:p>
            <a:fld id="{8E17AA4A-98D3-4A09-8958-B8AF4F410B56}" type="slidenum">
              <a:rPr lang="en-US" smtClean="0"/>
              <a:t>13</a:t>
            </a:fld>
            <a:endParaRPr lang="en-US" dirty="0"/>
          </a:p>
        </p:txBody>
      </p:sp>
    </p:spTree>
    <p:extLst>
      <p:ext uri="{BB962C8B-B14F-4D97-AF65-F5344CB8AC3E}">
        <p14:creationId xmlns:p14="http://schemas.microsoft.com/office/powerpoint/2010/main" val="3409693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Quote from MCR 6.502(D).</a:t>
            </a:r>
          </a:p>
          <a:p>
            <a:pPr defTabSz="931774">
              <a:defRPr/>
            </a:pPr>
            <a:endParaRPr lang="en-US" dirty="0"/>
          </a:p>
          <a:p>
            <a:pPr defTabSz="931774">
              <a:defRPr/>
            </a:pPr>
            <a:r>
              <a:rPr lang="en-US" dirty="0"/>
              <a:t>“When a pro se defendant files his or her </a:t>
            </a:r>
            <a:r>
              <a:rPr lang="en-US" dirty="0">
                <a:highlight>
                  <a:srgbClr val="FFFF00"/>
                </a:highlight>
              </a:rPr>
              <a:t>first</a:t>
            </a:r>
            <a:r>
              <a:rPr lang="en-US" dirty="0"/>
              <a:t> motion effectively seeking to set aside or modify the judgment but styles the motion as something other than a motion for relief from judgment, </a:t>
            </a:r>
            <a:r>
              <a:rPr lang="en-US" dirty="0">
                <a:highlight>
                  <a:srgbClr val="FFFF00"/>
                </a:highlight>
              </a:rPr>
              <a:t>the court shall promptly notify the defendant of its intention to recharacterize the pleading as a motion for relief from judgment; inform the defendant of any effects this might have on subsequent motions for relief, see MCR 6.502(B), (G); and provide the defendant 90 days to withdraw or amend his or her motion before the court recharacterizes the motion.</a:t>
            </a:r>
            <a:r>
              <a:rPr lang="en-US" dirty="0"/>
              <a:t>  If the court fails to provide this notice and opportunity for withdrawal or amendment, or the defendant establishes that notice was not actually received, the defendant's motion cannot be considered a motion for relief from judgment for purposes of MCR 6.502(B), (G).  The clerk of the court shall retain a copy of the motion.”</a:t>
            </a:r>
          </a:p>
        </p:txBody>
      </p:sp>
      <p:sp>
        <p:nvSpPr>
          <p:cNvPr id="4" name="Slide Number Placeholder 3"/>
          <p:cNvSpPr>
            <a:spLocks noGrp="1"/>
          </p:cNvSpPr>
          <p:nvPr>
            <p:ph type="sldNum" sz="quarter" idx="5"/>
          </p:nvPr>
        </p:nvSpPr>
        <p:spPr/>
        <p:txBody>
          <a:bodyPr/>
          <a:lstStyle/>
          <a:p>
            <a:fld id="{8E17AA4A-98D3-4A09-8958-B8AF4F410B56}" type="slidenum">
              <a:rPr lang="en-US" smtClean="0"/>
              <a:t>14</a:t>
            </a:fld>
            <a:endParaRPr lang="en-US" dirty="0"/>
          </a:p>
        </p:txBody>
      </p:sp>
    </p:spTree>
    <p:extLst>
      <p:ext uri="{BB962C8B-B14F-4D97-AF65-F5344CB8AC3E}">
        <p14:creationId xmlns:p14="http://schemas.microsoft.com/office/powerpoint/2010/main" val="3281118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15</a:t>
            </a:fld>
            <a:endParaRPr lang="en-US" dirty="0"/>
          </a:p>
        </p:txBody>
      </p:sp>
    </p:spTree>
    <p:extLst>
      <p:ext uri="{BB962C8B-B14F-4D97-AF65-F5344CB8AC3E}">
        <p14:creationId xmlns:p14="http://schemas.microsoft.com/office/powerpoint/2010/main" val="2747434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People v Grissom: </a:t>
            </a:r>
          </a:p>
          <a:p>
            <a:r>
              <a:rPr lang="en-US" dirty="0"/>
              <a:t>(“[N]ewly discovered impeachment evidence </a:t>
            </a:r>
            <a:r>
              <a:rPr lang="en-US" i="1" dirty="0"/>
              <a:t>generally</a:t>
            </a:r>
            <a:r>
              <a:rPr lang="en-US" dirty="0"/>
              <a:t> is insufficient to warrant a new trial.  However, such evidence may be grounds for a new trial if it satisfies the four-part test set forth in </a:t>
            </a:r>
            <a:r>
              <a:rPr lang="en-US" i="1" dirty="0"/>
              <a:t>Cress</a:t>
            </a:r>
            <a:r>
              <a:rPr lang="en-US" dirty="0"/>
              <a:t>.”).</a:t>
            </a:r>
          </a:p>
          <a:p>
            <a:endParaRPr lang="en-US" dirty="0"/>
          </a:p>
          <a:p>
            <a:r>
              <a:rPr lang="en-US" dirty="0"/>
              <a:t>People v Grissom</a:t>
            </a:r>
          </a:p>
          <a:p>
            <a:pPr marL="174708" indent="-174708">
              <a:buFontTx/>
              <a:buChar char="-"/>
            </a:pPr>
            <a:r>
              <a:rPr lang="en-US" dirty="0"/>
              <a:t>After the defendant had affirmance of a rape conviction the defendant moved for relief from judgment based on newly discovered impeachment evidence. The circuit court denied that motion and the defendant moved to appeal and the COA affirmed. The Supreme Court held that the trial court abused its discretion in denying defendant’s motion for relief from judgment based on newly discovered evidence impeaching credibility of rape victim. </a:t>
            </a:r>
          </a:p>
          <a:p>
            <a:pPr marL="174708" indent="-174708">
              <a:buFontTx/>
              <a:buChar char="-"/>
            </a:pPr>
            <a:r>
              <a:rPr lang="en-US" dirty="0"/>
              <a:t>The Supreme Court decided that impeachment evidence may be grounds for a new trial if it satisfies the four part test that is in People v Cress. There also needs to be an exculpatory connection between the newly discovered evidence and significantly important evidence presented at trial. The evidence also needs to make a different result probable on retrial</a:t>
            </a:r>
          </a:p>
          <a:p>
            <a:pPr marL="174708" indent="-174708">
              <a:buFontTx/>
              <a:buChar char="-"/>
            </a:pPr>
            <a:r>
              <a:rPr lang="en-US" dirty="0"/>
              <a:t>With that being said the case is remanded to the trial court for determination of whether the newly discovered evidence satisfies Cress</a:t>
            </a:r>
          </a:p>
          <a:p>
            <a:pPr marL="174708" indent="-174708">
              <a:buFontTx/>
              <a:buChar char="-"/>
            </a:pPr>
            <a:endParaRPr lang="en-US" dirty="0"/>
          </a:p>
          <a:p>
            <a:r>
              <a:rPr lang="en-US" dirty="0"/>
              <a:t>Quote from People v Rao: </a:t>
            </a:r>
          </a:p>
          <a:p>
            <a:r>
              <a:rPr lang="en-US" dirty="0"/>
              <a:t>“When evidence is </a:t>
            </a:r>
            <a:r>
              <a:rPr lang="en-US" dirty="0">
                <a:highlight>
                  <a:srgbClr val="FFFF00"/>
                </a:highlight>
              </a:rPr>
              <a:t>known to the defendant at the time of trial</a:t>
            </a:r>
            <a:r>
              <a:rPr lang="en-US" dirty="0"/>
              <a:t>, but is claimed to have been </a:t>
            </a:r>
            <a:r>
              <a:rPr lang="en-US" dirty="0">
                <a:highlight>
                  <a:srgbClr val="FFFF00"/>
                </a:highlight>
              </a:rPr>
              <a:t>unavailable</a:t>
            </a:r>
            <a:r>
              <a:rPr lang="en-US" dirty="0"/>
              <a:t>, the third part of the </a:t>
            </a:r>
            <a:r>
              <a:rPr lang="en-US" i="1" dirty="0"/>
              <a:t>Cress</a:t>
            </a:r>
            <a:r>
              <a:rPr lang="en-US" dirty="0"/>
              <a:t> test is necessarily implicated because it requires a showing that the defendant ‘could not, using reasonable diligence, have discovered and produced the evidence at trial[.]’ In other words, under </a:t>
            </a:r>
            <a:r>
              <a:rPr lang="en-US" i="1" dirty="0"/>
              <a:t>Cress,</a:t>
            </a:r>
            <a:r>
              <a:rPr lang="en-US" dirty="0"/>
              <a:t> when a defendant is </a:t>
            </a:r>
            <a:r>
              <a:rPr lang="en-US" i="1" dirty="0"/>
              <a:t>aware</a:t>
            </a:r>
            <a:r>
              <a:rPr lang="en-US" dirty="0"/>
              <a:t> of evidence before trial, he or she is charged with the burden of using </a:t>
            </a:r>
            <a:r>
              <a:rPr lang="en-US" i="1" dirty="0"/>
              <a:t>reasonable diligence</a:t>
            </a:r>
            <a:r>
              <a:rPr lang="en-US" dirty="0"/>
              <a:t> to make that evidence available and produce it at trial.  A defendant who fails to do so cannot satisfy the first and third parts of the </a:t>
            </a:r>
            <a:r>
              <a:rPr lang="en-US" i="1" dirty="0"/>
              <a:t>Cress</a:t>
            </a:r>
            <a:r>
              <a:rPr lang="en-US" dirty="0"/>
              <a:t> test.”</a:t>
            </a:r>
          </a:p>
          <a:p>
            <a:endParaRPr lang="en-US" dirty="0"/>
          </a:p>
          <a:p>
            <a:r>
              <a:rPr lang="en-US" dirty="0"/>
              <a:t>People v Rao: </a:t>
            </a:r>
          </a:p>
          <a:p>
            <a:pPr marL="174708" indent="-174708">
              <a:buFontTx/>
              <a:buChar char="-"/>
            </a:pPr>
            <a:r>
              <a:rPr lang="en-US" dirty="0"/>
              <a:t>The defendant was convicted of second degree child abuse and the Oakland Circuit Court denied defendant’s motion for a new trial based on alleged newly discovered evidence. The defendant appealed this and then the COA reverse and remanded. The state then appealed </a:t>
            </a:r>
          </a:p>
          <a:p>
            <a:pPr marL="174708" indent="-174708">
              <a:buFontTx/>
              <a:buChar char="-"/>
            </a:pPr>
            <a:r>
              <a:rPr lang="en-US" dirty="0"/>
              <a:t>The Supreme Court then reversed and remanded because the defendant was aware at the time of trial of the alleged newly discovered evidence and the defendant failed to show that she used reasonable diligence to produce the evidence at trial </a:t>
            </a:r>
          </a:p>
          <a:p>
            <a:pPr marL="174708" indent="-174708">
              <a:buFontTx/>
              <a:buChar char="-"/>
            </a:pPr>
            <a:r>
              <a:rPr lang="en-US" dirty="0"/>
              <a:t>The Supreme Court explained that the four part test that come from People v Cress can be used on evidence to grant a new trial. In this case the newly discovered evidence does not past the four part test because this evidence is not newly discovered. The defendant knew about the evidence at the time of trial which violates the first part. Violating the first part also violates the third part of the Cress Test which requires the defendant to undertake reasonable diligence to discover and produce evidence at trial. This court felt that the COA did not follow the principles set forth by the Cress test by overlooking that the defendant knew about the newly discovered evidence at the time of trial. </a:t>
            </a:r>
          </a:p>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16</a:t>
            </a:fld>
            <a:endParaRPr lang="en-US" dirty="0"/>
          </a:p>
        </p:txBody>
      </p:sp>
    </p:spTree>
    <p:extLst>
      <p:ext uri="{BB962C8B-B14F-4D97-AF65-F5344CB8AC3E}">
        <p14:creationId xmlns:p14="http://schemas.microsoft.com/office/powerpoint/2010/main" val="261633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17</a:t>
            </a:fld>
            <a:endParaRPr lang="en-US" dirty="0"/>
          </a:p>
        </p:txBody>
      </p:sp>
    </p:spTree>
    <p:extLst>
      <p:ext uri="{BB962C8B-B14F-4D97-AF65-F5344CB8AC3E}">
        <p14:creationId xmlns:p14="http://schemas.microsoft.com/office/powerpoint/2010/main" val="348985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19</a:t>
            </a:fld>
            <a:endParaRPr lang="en-US" dirty="0"/>
          </a:p>
        </p:txBody>
      </p:sp>
    </p:spTree>
    <p:extLst>
      <p:ext uri="{BB962C8B-B14F-4D97-AF65-F5344CB8AC3E}">
        <p14:creationId xmlns:p14="http://schemas.microsoft.com/office/powerpoint/2010/main" val="884996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20</a:t>
            </a:fld>
            <a:endParaRPr lang="en-US" dirty="0"/>
          </a:p>
        </p:txBody>
      </p:sp>
    </p:spTree>
    <p:extLst>
      <p:ext uri="{BB962C8B-B14F-4D97-AF65-F5344CB8AC3E}">
        <p14:creationId xmlns:p14="http://schemas.microsoft.com/office/powerpoint/2010/main" val="1014723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v Bacall </a:t>
            </a:r>
          </a:p>
          <a:p>
            <a:pPr marL="174708" indent="-174708">
              <a:buFontTx/>
              <a:buChar char="-"/>
            </a:pPr>
            <a:r>
              <a:rPr lang="en-US" dirty="0"/>
              <a:t>The defendant was convicted for first degree murder and carrying a firearm during the act of the felony. The defendant moved for relief of judgment on the basis of newly discovered evidence and prosecutorial misconduct during trial. The Oakland County Circuit Court denied the motion, but the COA reversed and remanded. The COA held that newly discovered evidence made a different result probable on retrial (according to MCR 6.508(D) and the proper remedy was to remand for new trial. </a:t>
            </a:r>
          </a:p>
          <a:p>
            <a:pPr marL="174708" indent="-174708">
              <a:buFontTx/>
              <a:buChar char="-"/>
            </a:pPr>
            <a:r>
              <a:rPr lang="en-US" dirty="0"/>
              <a:t>The newly discovered evidence was two witnesses had recanted their testimony. </a:t>
            </a:r>
          </a:p>
          <a:p>
            <a:endParaRPr lang="en-US" dirty="0"/>
          </a:p>
          <a:p>
            <a:r>
              <a:rPr lang="en-US" dirty="0"/>
              <a:t>People v Abraham (2025) </a:t>
            </a:r>
          </a:p>
          <a:p>
            <a:pPr marL="174708" indent="-174708">
              <a:buFontTx/>
              <a:buChar char="-"/>
            </a:pPr>
            <a:r>
              <a:rPr lang="en-US" dirty="0"/>
              <a:t>One of your cases </a:t>
            </a:r>
          </a:p>
          <a:p>
            <a:pPr marL="174708" indent="-174708">
              <a:buFontTx/>
              <a:buChar char="-"/>
            </a:pPr>
            <a:r>
              <a:rPr lang="en-US" dirty="0"/>
              <a:t>The defendant appeals by leave granted after the trial court’s order denying his third successive motion for relief from judgment. The defendant claimed that the trial court made an error by denying his motion because the mandatory life imprisonment without the possibility of parole violates the Equal Protection Clause. The defendant overcame the procedural bar and was able to file his third successive motion by showing that his claims were based on a retroactive change in law (People v Parks, 510 Mich. 225, 987 (2022)) (MCR 6.502). </a:t>
            </a:r>
          </a:p>
          <a:p>
            <a:pPr marL="174708" indent="-174708">
              <a:buFontTx/>
              <a:buChar char="-"/>
            </a:pPr>
            <a:r>
              <a:rPr lang="en-US" dirty="0"/>
              <a:t>When the COA reviewed this case they were looking to see if there was an abuse of discretion when the trial court denied the motion for relief from judgment under MCR 6.508. This occurs when the decision falls outside the range of reasonable and principled outcomes. There is a four fact test used to interpret Michigan’s Cruel or Unusual Punishment Clause. These factors do not favor the defendant. </a:t>
            </a:r>
          </a:p>
          <a:p>
            <a:pPr marL="174708" indent="-174708">
              <a:buFontTx/>
              <a:buChar char="-"/>
            </a:pPr>
            <a:r>
              <a:rPr lang="en-US" dirty="0"/>
              <a:t>COA concluded that the sentence of mandatory LWOP is not cruel or unusual punishment for this defendant. </a:t>
            </a:r>
          </a:p>
          <a:p>
            <a:pPr marL="174708" indent="-174708">
              <a:buFontTx/>
              <a:buChar char="-"/>
            </a:pPr>
            <a:endParaRPr lang="en-US" dirty="0"/>
          </a:p>
          <a:p>
            <a:r>
              <a:rPr lang="en-US" dirty="0"/>
              <a:t>People v Nard (2025) </a:t>
            </a:r>
          </a:p>
          <a:p>
            <a:pPr marL="171450" indent="-171450">
              <a:buFontTx/>
              <a:buChar char="-"/>
            </a:pPr>
            <a:r>
              <a:rPr lang="en-US" dirty="0"/>
              <a:t>The defendant (17 years old at the time of the crime)  had originally been sentenced to two terms of life with the possibility of parole. </a:t>
            </a:r>
          </a:p>
          <a:p>
            <a:pPr marL="171450" indent="-171450">
              <a:buFontTx/>
              <a:buChar char="-"/>
            </a:pPr>
            <a:r>
              <a:rPr lang="en-US" dirty="0"/>
              <a:t>After the Supreme Court ruled in </a:t>
            </a:r>
            <a:r>
              <a:rPr lang="en-US" b="0" i="1" dirty="0"/>
              <a:t>People v Stovall</a:t>
            </a:r>
            <a:r>
              <a:rPr lang="en-US" dirty="0"/>
              <a:t>, 510 Mich 301 (2022) that it was cruel or unusual punishment to sentence juvenile offenders to serve life terms that were convicted of second degree murder, there was a new sentencing hearing. </a:t>
            </a:r>
          </a:p>
          <a:p>
            <a:pPr marL="171450" indent="-171450">
              <a:buFontTx/>
              <a:buChar char="-"/>
            </a:pPr>
            <a:r>
              <a:rPr lang="en-US" dirty="0"/>
              <a:t>The trial court resentenced the defendant to serve concurrent prison terms of 60 to 150 years. </a:t>
            </a:r>
          </a:p>
          <a:p>
            <a:pPr marL="171450" indent="-171450">
              <a:buFontTx/>
              <a:buChar char="-"/>
            </a:pPr>
            <a:r>
              <a:rPr lang="en-US" dirty="0"/>
              <a:t>The defendant appealed the sentence on the basis of cruel and unusual punishment because he was given a sentence that would equal life in prison</a:t>
            </a:r>
          </a:p>
          <a:p>
            <a:pPr marL="171450" indent="-171450">
              <a:buFontTx/>
              <a:buChar char="-"/>
            </a:pPr>
            <a:r>
              <a:rPr lang="en-US" dirty="0"/>
              <a:t>The COA affirmed the trial court’s decision</a:t>
            </a:r>
          </a:p>
          <a:p>
            <a:pPr marL="0" indent="0">
              <a:buFontTx/>
              <a:buNone/>
            </a:pPr>
            <a:endParaRPr lang="en-US" dirty="0"/>
          </a:p>
          <a:p>
            <a:r>
              <a:rPr lang="en-US" dirty="0"/>
              <a:t>People v Eads (2025) </a:t>
            </a:r>
          </a:p>
          <a:p>
            <a:pPr marL="174708" indent="-174708">
              <a:buFontTx/>
              <a:buChar char="-"/>
            </a:pPr>
            <a:r>
              <a:rPr lang="en-US" dirty="0"/>
              <a:t>Defendant filed a motion for relief from judgment 29 years after he was sentenced and convicted of second degree murder and possession of a firearm during the commission of a felony when he was a juvenile. He believed that because of Miller v Alabama and other legal developments his sentence was unconstitutional and disproportionate under the Michigan Constitution. Wayne County Circuit Court denied his motion. Defendant then filed a delayed application for leave to appeal and the COA denied that. The Defendant sought appeal to the Supreme Court. The Supreme Court remanded it back to the COA and ordered the court to consider the appeal as on leave granted. </a:t>
            </a:r>
          </a:p>
          <a:p>
            <a:pPr marL="174708" indent="-174708">
              <a:buFontTx/>
              <a:buChar char="-"/>
            </a:pPr>
            <a:r>
              <a:rPr lang="en-US" dirty="0"/>
              <a:t>The COA first had to look at the Procedural Barrier in MCR 6.508(D) and decide if the defendant overcame these procedural barriers. The court decided that he did because the defendants challenge to his sentence was not raised on direct appeal and direct appeal occurred far before Miller v Alabama (which would be enough to establish good cause under MR 6.508(D)). He also showed actual prejudice because he showed that his sentence was invalid.</a:t>
            </a:r>
          </a:p>
          <a:p>
            <a:pPr marL="174708" indent="-174708">
              <a:buFontTx/>
              <a:buChar char="-"/>
            </a:pPr>
            <a:r>
              <a:rPr lang="en-US" dirty="0"/>
              <a:t>The COA then decided that due to Miller v Alabama the defendants term of years sentence was invalid under both the Michigan Constitution and our state’s proportionality requirement. The trial court’s order denying the defendant was reversed and the sentence was vacated. The COA remanded this matter back to the trial court.    </a:t>
            </a:r>
          </a:p>
        </p:txBody>
      </p:sp>
      <p:sp>
        <p:nvSpPr>
          <p:cNvPr id="4" name="Slide Number Placeholder 3"/>
          <p:cNvSpPr>
            <a:spLocks noGrp="1"/>
          </p:cNvSpPr>
          <p:nvPr>
            <p:ph type="sldNum" sz="quarter" idx="5"/>
          </p:nvPr>
        </p:nvSpPr>
        <p:spPr/>
        <p:txBody>
          <a:bodyPr/>
          <a:lstStyle/>
          <a:p>
            <a:fld id="{8E17AA4A-98D3-4A09-8958-B8AF4F410B56}" type="slidenum">
              <a:rPr lang="en-US" smtClean="0"/>
              <a:t>21</a:t>
            </a:fld>
            <a:endParaRPr lang="en-US" dirty="0"/>
          </a:p>
        </p:txBody>
      </p:sp>
    </p:spTree>
    <p:extLst>
      <p:ext uri="{BB962C8B-B14F-4D97-AF65-F5344CB8AC3E}">
        <p14:creationId xmlns:p14="http://schemas.microsoft.com/office/powerpoint/2010/main" val="618122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v Carter </a:t>
            </a:r>
          </a:p>
          <a:p>
            <a:pPr marL="174708" indent="-174708">
              <a:buFontTx/>
              <a:buChar char="-"/>
            </a:pPr>
            <a:r>
              <a:rPr lang="en-US" dirty="0"/>
              <a:t>The Supreme Court denied the application for leave to appeal that the COA ordered in 2024 because the defendants motion for relief from judgment is prohibited by MCR 6.502(G) </a:t>
            </a:r>
          </a:p>
          <a:p>
            <a:pPr marL="174708" indent="-174708">
              <a:buFontTx/>
              <a:buChar char="-"/>
            </a:pPr>
            <a:endParaRPr lang="en-US" dirty="0"/>
          </a:p>
          <a:p>
            <a:r>
              <a:rPr lang="en-US" dirty="0"/>
              <a:t>People v Onumonu </a:t>
            </a:r>
          </a:p>
          <a:p>
            <a:pPr marL="174708" indent="-174708">
              <a:buFontTx/>
              <a:buChar char="-"/>
            </a:pPr>
            <a:r>
              <a:rPr lang="en-US" dirty="0"/>
              <a:t>Defendant moved for relief from judgment under MR 6.501 and requested his murder conviction be vacated and a new trial</a:t>
            </a:r>
          </a:p>
          <a:p>
            <a:pPr marL="174708" indent="-174708">
              <a:buFontTx/>
              <a:buChar char="-"/>
            </a:pPr>
            <a:r>
              <a:rPr lang="en-US" dirty="0"/>
              <a:t>Defendant claimed he received new evidence through FOIA request of Detroit Police Department and in response to the FOIA request their was new information that was withheld from the defense at the time of trial </a:t>
            </a:r>
          </a:p>
          <a:p>
            <a:pPr marL="174708" indent="-174708">
              <a:buFontTx/>
              <a:buChar char="-"/>
            </a:pPr>
            <a:r>
              <a:rPr lang="en-US" dirty="0"/>
              <a:t>The trial court decided to order an evidentiary hearing which the COA affirmed</a:t>
            </a:r>
          </a:p>
          <a:p>
            <a:pPr marL="174708" indent="-174708">
              <a:buFontTx/>
              <a:buChar char="-"/>
            </a:pPr>
            <a:r>
              <a:rPr lang="en-US" dirty="0"/>
              <a:t>The trial court will decide at the hearing whether or not the defendant is entitled to a new trial under MCR 6.508(D). Once there is a decision either side can appeal and that is when the COA will rule on whether the defendant can have a new trial or not. </a:t>
            </a:r>
          </a:p>
          <a:p>
            <a:endParaRPr lang="en-US" dirty="0"/>
          </a:p>
          <a:p>
            <a:r>
              <a:rPr lang="en-US" dirty="0"/>
              <a:t>People v Good </a:t>
            </a:r>
          </a:p>
          <a:p>
            <a:pPr marL="174708" indent="-174708">
              <a:buFontTx/>
              <a:buChar char="-"/>
            </a:pPr>
            <a:r>
              <a:rPr lang="en-US" dirty="0"/>
              <a:t>The defendant filed a motion for relief from judgment. The trial court denied the motion, but the COA affirmed in part, vacated in part and remanded for further proceedings. </a:t>
            </a:r>
          </a:p>
          <a:p>
            <a:pPr marL="174708" indent="-174708">
              <a:buFontTx/>
              <a:buChar char="-"/>
            </a:pPr>
            <a:r>
              <a:rPr lang="en-US" dirty="0"/>
              <a:t>Vacated the part of the order that rejected the defendant’s ineffective assistance of counsel claim and remanded the issue to trial court for a determination of whether good cause has been established under MCR 6.508(D)(3)(a) </a:t>
            </a:r>
          </a:p>
          <a:p>
            <a:pPr marL="174708" indent="-174708">
              <a:buFontTx/>
              <a:buChar char="-"/>
            </a:pPr>
            <a:r>
              <a:rPr lang="en-US" dirty="0"/>
              <a:t>Affirmed the trial courts decision of not allowing any restitution because the defendant never went into detail about what specifically was occurring </a:t>
            </a:r>
          </a:p>
          <a:p>
            <a:endParaRPr lang="en-US" dirty="0"/>
          </a:p>
          <a:p>
            <a:r>
              <a:rPr lang="en-US" dirty="0"/>
              <a:t>People v MacKenzie </a:t>
            </a:r>
          </a:p>
          <a:p>
            <a:pPr marL="174708" indent="-174708">
              <a:buFontTx/>
              <a:buChar char="-"/>
            </a:pPr>
            <a:r>
              <a:rPr lang="en-US" dirty="0"/>
              <a:t>MacKenzie was convicted of attempted murder and aggravated domestic violence. The defendant appealed to the COA unsuccessfully and then to the Supreme Court which caused the case to get remanded the cases for a hearing on ineffective assistance of counsel (People v Ginther, 390 Mich 436; 212 NW2d 922 (1973)). After the Ginther hearing the trial court, COA and Supreme Court all denied relief. </a:t>
            </a:r>
          </a:p>
          <a:p>
            <a:pPr marL="174708" indent="-174708">
              <a:buFontTx/>
              <a:buChar char="-"/>
            </a:pPr>
            <a:r>
              <a:rPr lang="en-US" dirty="0"/>
              <a:t>After this defendant filed a motion for relief from judgment under MCR 6.500. The trial court denied this motion and the COA affirmed. </a:t>
            </a:r>
          </a:p>
          <a:p>
            <a:pPr marL="174708" indent="-174708">
              <a:buFontTx/>
              <a:buChar char="-"/>
            </a:pPr>
            <a:r>
              <a:rPr lang="en-US" dirty="0"/>
              <a:t>The trial court concluded the defendant’s motion for relief from judgment required the defendant to show “good cause for failure to raise on appeal and actual prejudice from the alleged irregularities that support the claim for relief.” (MCR 5.08(D)(3)(a)&amp;(b)). </a:t>
            </a:r>
          </a:p>
          <a:p>
            <a:pPr marL="174708" indent="-174708">
              <a:buFontTx/>
              <a:buChar char="-"/>
            </a:pPr>
            <a:r>
              <a:rPr lang="en-US" dirty="0"/>
              <a:t>The COA affirmed that defendant never established “good cause” and was unable to demonstrate actual prejudice. In order to show actual prejudice the defendant needs to demonstrate that their was a reasonable chance of acquittal. </a:t>
            </a:r>
          </a:p>
        </p:txBody>
      </p:sp>
      <p:sp>
        <p:nvSpPr>
          <p:cNvPr id="4" name="Slide Number Placeholder 3"/>
          <p:cNvSpPr>
            <a:spLocks noGrp="1"/>
          </p:cNvSpPr>
          <p:nvPr>
            <p:ph type="sldNum" sz="quarter" idx="5"/>
          </p:nvPr>
        </p:nvSpPr>
        <p:spPr/>
        <p:txBody>
          <a:bodyPr/>
          <a:lstStyle/>
          <a:p>
            <a:fld id="{8E17AA4A-98D3-4A09-8958-B8AF4F410B56}" type="slidenum">
              <a:rPr lang="en-US" smtClean="0"/>
              <a:t>22</a:t>
            </a:fld>
            <a:endParaRPr lang="en-US" dirty="0"/>
          </a:p>
        </p:txBody>
      </p:sp>
    </p:spTree>
    <p:extLst>
      <p:ext uri="{BB962C8B-B14F-4D97-AF65-F5344CB8AC3E}">
        <p14:creationId xmlns:p14="http://schemas.microsoft.com/office/powerpoint/2010/main" val="1121649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23</a:t>
            </a:fld>
            <a:endParaRPr lang="en-US" dirty="0"/>
          </a:p>
        </p:txBody>
      </p:sp>
    </p:spTree>
    <p:extLst>
      <p:ext uri="{BB962C8B-B14F-4D97-AF65-F5344CB8AC3E}">
        <p14:creationId xmlns:p14="http://schemas.microsoft.com/office/powerpoint/2010/main" val="4244318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24</a:t>
            </a:fld>
            <a:endParaRPr lang="en-US" dirty="0"/>
          </a:p>
        </p:txBody>
      </p:sp>
    </p:spTree>
    <p:extLst>
      <p:ext uri="{BB962C8B-B14F-4D97-AF65-F5344CB8AC3E}">
        <p14:creationId xmlns:p14="http://schemas.microsoft.com/office/powerpoint/2010/main" val="4134764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25</a:t>
            </a:fld>
            <a:endParaRPr lang="en-US" dirty="0"/>
          </a:p>
        </p:txBody>
      </p:sp>
    </p:spTree>
    <p:extLst>
      <p:ext uri="{BB962C8B-B14F-4D97-AF65-F5344CB8AC3E}">
        <p14:creationId xmlns:p14="http://schemas.microsoft.com/office/powerpoint/2010/main" val="3214309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The proposed amendments of MCR 6.508 and 6.509 would: </a:t>
            </a:r>
          </a:p>
          <a:p>
            <a:r>
              <a:rPr lang="en-US" dirty="0"/>
              <a:t>MCR 6.508 = Procedure; Evidentiary Hearing; Determination</a:t>
            </a:r>
          </a:p>
          <a:p>
            <a:r>
              <a:rPr lang="en-US" dirty="0"/>
              <a:t>MCR 6.509 = Availability of Appeal </a:t>
            </a:r>
          </a:p>
          <a:p>
            <a:pPr marL="232943" indent="-232943">
              <a:buAutoNum type="arabicPeriod"/>
            </a:pPr>
            <a:r>
              <a:rPr lang="en-US" dirty="0"/>
              <a:t>Requires trial courts that make a partial decision on a postjudgment motion for relief to reissue the order in its entirety after it decides the remaining issues </a:t>
            </a:r>
          </a:p>
          <a:p>
            <a:pPr marL="232943" indent="-232943">
              <a:buAutoNum type="arabicPeriod"/>
            </a:pPr>
            <a:r>
              <a:rPr lang="en-US" dirty="0"/>
              <a:t>Clarify that a reissued order constitutes a decision under subchapter 6.500 of the MCR for purposes of filing an application for leave to appeal with the COA </a:t>
            </a:r>
          </a:p>
          <a:p>
            <a:pPr marL="232943" indent="-232943">
              <a:buAutoNum type="arabicPeriod"/>
            </a:pPr>
            <a:endParaRPr lang="en-US" dirty="0"/>
          </a:p>
          <a:p>
            <a:r>
              <a:rPr lang="en-US" dirty="0"/>
              <a:t>New advancements of technology could include</a:t>
            </a:r>
          </a:p>
          <a:p>
            <a:pPr marL="174708" indent="-174708">
              <a:buFontTx/>
              <a:buChar char="-"/>
            </a:pPr>
            <a:r>
              <a:rPr lang="en-US" dirty="0"/>
              <a:t>Advancements in digital footprints</a:t>
            </a:r>
          </a:p>
          <a:p>
            <a:pPr marL="174708" indent="-174708">
              <a:buFontTx/>
              <a:buChar char="-"/>
            </a:pPr>
            <a:r>
              <a:rPr lang="en-US" dirty="0"/>
              <a:t>Advancements in AI </a:t>
            </a:r>
          </a:p>
        </p:txBody>
      </p:sp>
      <p:sp>
        <p:nvSpPr>
          <p:cNvPr id="4" name="Slide Number Placeholder 3"/>
          <p:cNvSpPr>
            <a:spLocks noGrp="1"/>
          </p:cNvSpPr>
          <p:nvPr>
            <p:ph type="sldNum" sz="quarter" idx="5"/>
          </p:nvPr>
        </p:nvSpPr>
        <p:spPr/>
        <p:txBody>
          <a:bodyPr/>
          <a:lstStyle/>
          <a:p>
            <a:fld id="{8E17AA4A-98D3-4A09-8958-B8AF4F410B56}" type="slidenum">
              <a:rPr lang="en-US" smtClean="0"/>
              <a:t>26</a:t>
            </a:fld>
            <a:endParaRPr lang="en-US" dirty="0"/>
          </a:p>
        </p:txBody>
      </p:sp>
    </p:spTree>
    <p:extLst>
      <p:ext uri="{BB962C8B-B14F-4D97-AF65-F5344CB8AC3E}">
        <p14:creationId xmlns:p14="http://schemas.microsoft.com/office/powerpoint/2010/main" val="3418603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27</a:t>
            </a:fld>
            <a:endParaRPr lang="en-US" dirty="0"/>
          </a:p>
        </p:txBody>
      </p:sp>
    </p:spTree>
    <p:extLst>
      <p:ext uri="{BB962C8B-B14F-4D97-AF65-F5344CB8AC3E}">
        <p14:creationId xmlns:p14="http://schemas.microsoft.com/office/powerpoint/2010/main" val="2724406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7AA4A-98D3-4A09-8958-B8AF4F410B56}" type="slidenum">
              <a:rPr lang="en-US" smtClean="0"/>
              <a:t>28</a:t>
            </a:fld>
            <a:endParaRPr lang="en-US" dirty="0"/>
          </a:p>
        </p:txBody>
      </p:sp>
    </p:spTree>
    <p:extLst>
      <p:ext uri="{BB962C8B-B14F-4D97-AF65-F5344CB8AC3E}">
        <p14:creationId xmlns:p14="http://schemas.microsoft.com/office/powerpoint/2010/main" val="20726245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potentially the handout</a:t>
            </a:r>
          </a:p>
        </p:txBody>
      </p:sp>
      <p:sp>
        <p:nvSpPr>
          <p:cNvPr id="4" name="Slide Number Placeholder 3"/>
          <p:cNvSpPr>
            <a:spLocks noGrp="1"/>
          </p:cNvSpPr>
          <p:nvPr>
            <p:ph type="sldNum" sz="quarter" idx="5"/>
          </p:nvPr>
        </p:nvSpPr>
        <p:spPr/>
        <p:txBody>
          <a:bodyPr/>
          <a:lstStyle/>
          <a:p>
            <a:fld id="{8E17AA4A-98D3-4A09-8958-B8AF4F410B56}" type="slidenum">
              <a:rPr lang="en-US" smtClean="0"/>
              <a:t>29</a:t>
            </a:fld>
            <a:endParaRPr lang="en-US" dirty="0"/>
          </a:p>
        </p:txBody>
      </p:sp>
    </p:spTree>
    <p:extLst>
      <p:ext uri="{BB962C8B-B14F-4D97-AF65-F5344CB8AC3E}">
        <p14:creationId xmlns:p14="http://schemas.microsoft.com/office/powerpoint/2010/main" val="1718322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CF1BD-9E4E-445A-B50F-C548068D1446}"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978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FD7A58-9E5C-4B74-A23B-64F209829FCD}"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7250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BBA599-1FFE-4CBA-B6BA-DDBB9E8A439C}"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7061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45F0DF-3DF6-4BC9-9694-2F96C45EAFC9}" type="datetime1">
              <a:rPr lang="en-US" smtClean="0"/>
              <a:t>7/31/2025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4837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9388BC-6A7D-4387-B8D4-CB3B18AD1A58}" type="datetime1">
              <a:rPr lang="en-US" smtClean="0"/>
              <a:t>7/31/2025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06407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96CCB9F-D193-4162-AC1A-1DF9F75F425A}" type="datetime1">
              <a:rPr lang="en-US" smtClean="0"/>
              <a:t>7/31/2025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57757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FFFC3D-FD19-4CB2-9001-9A92371CF05A}" type="datetime1">
              <a:rPr lang="en-US" smtClean="0"/>
              <a:t>7/31/2025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99790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681C58F8-AD39-4A39-9252-75FDE7066193}" type="datetime1">
              <a:rPr lang="en-US" smtClean="0"/>
              <a:t>7/31/2025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93876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DCA38A6-698E-4642-B661-CC34AFB0D579}" type="datetime1">
              <a:rPr lang="en-US" smtClean="0"/>
              <a:t>7/31/2025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93027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ED3838A-C49A-4DAD-86FC-D57B8D5334A8}" type="datetime1">
              <a:rPr lang="en-US" smtClean="0"/>
              <a:t>7/31/2025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44164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72C020E-0288-459D-AE48-088AE0808B9A}"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01443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378FDEC-5CFD-4AA8-B49C-3B8CE64CE0B5}"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19229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38BF33-C413-4BBE-8F3B-A2A0A50F39B2}"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86763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99360A7-C8F4-41B7-8976-FA9AF285737D}" type="datetime1">
              <a:rPr lang="en-US" smtClean="0"/>
              <a:t>7/31/2025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40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42D296F-D4D5-4B72-B871-E41D2CB0B779}" type="datetime1">
              <a:rPr lang="en-US" smtClean="0"/>
              <a:t>7/31/2025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13629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353BB8-1451-4777-93C5-60310BC8E784}"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73225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20B766-8067-4A61-8033-429AE6CEC213}" type="datetime1">
              <a:rPr lang="en-US" smtClean="0"/>
              <a:t>7/31/2025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3454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C423B0-99F2-496A-A97D-98F1E36192A6}" type="datetime1">
              <a:rPr lang="en-US" smtClean="0"/>
              <a:t>7/31/2025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560556676"/>
      </p:ext>
    </p:extLst>
  </p:cSld>
  <p:clrMap bg1="dk1" tx1="lt1" bg2="dk2" tx2="lt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14B5D-7DCE-4B2E-88CB-D45597B8E7FE}"/>
              </a:ext>
            </a:extLst>
          </p:cNvPr>
          <p:cNvSpPr>
            <a:spLocks noGrp="1"/>
          </p:cNvSpPr>
          <p:nvPr>
            <p:ph type="ctrTitle"/>
          </p:nvPr>
        </p:nvSpPr>
        <p:spPr/>
        <p:txBody>
          <a:bodyPr/>
          <a:lstStyle/>
          <a:p>
            <a:r>
              <a:rPr lang="en-US" sz="4800" dirty="0"/>
              <a:t>Common Issues with MCR 6.500 and Other Post Judgment Proceedings</a:t>
            </a:r>
          </a:p>
        </p:txBody>
      </p:sp>
      <p:sp>
        <p:nvSpPr>
          <p:cNvPr id="3" name="Subtitle 2">
            <a:extLst>
              <a:ext uri="{FF2B5EF4-FFF2-40B4-BE49-F238E27FC236}">
                <a16:creationId xmlns:a16="http://schemas.microsoft.com/office/drawing/2014/main" id="{7C7D2E41-A9DA-4673-AD7D-260FF0618888}"/>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CE7E6F1B-809D-438F-97BC-F5D1D407FC83}"/>
              </a:ext>
            </a:extLst>
          </p:cNvPr>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1334137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93258-108C-4244-8E24-9D5DC29ED8E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120A2F90-9A9B-4570-A515-6FB9B728A841}"/>
              </a:ext>
            </a:extLst>
          </p:cNvPr>
          <p:cNvSpPr>
            <a:spLocks noGrp="1"/>
          </p:cNvSpPr>
          <p:nvPr>
            <p:ph idx="1"/>
          </p:nvPr>
        </p:nvSpPr>
        <p:spPr/>
        <p:txBody>
          <a:bodyPr>
            <a:normAutofit lnSpcReduction="10000"/>
          </a:bodyPr>
          <a:lstStyle/>
          <a:p>
            <a:r>
              <a:rPr lang="en-US" dirty="0"/>
              <a:t>Leading Cases Re MCR 6.500</a:t>
            </a:r>
          </a:p>
          <a:p>
            <a:r>
              <a:rPr lang="en-US" dirty="0"/>
              <a:t>9 Common Issues </a:t>
            </a:r>
          </a:p>
          <a:p>
            <a:r>
              <a:rPr lang="en-US" dirty="0"/>
              <a:t>How to Minimize Errors (Checklist)</a:t>
            </a:r>
          </a:p>
          <a:p>
            <a:r>
              <a:rPr lang="en-US" dirty="0"/>
              <a:t>Recent Cases re: 6.500 Motions</a:t>
            </a:r>
          </a:p>
          <a:p>
            <a:r>
              <a:rPr lang="en-US" dirty="0"/>
              <a:t>Jurisdictional Issues</a:t>
            </a:r>
          </a:p>
          <a:p>
            <a:r>
              <a:rPr lang="en-US" dirty="0"/>
              <a:t>Rationale Behind Remand Deadlines</a:t>
            </a:r>
          </a:p>
          <a:p>
            <a:r>
              <a:rPr lang="en-US" dirty="0"/>
              <a:t>A Look into the Future</a:t>
            </a:r>
          </a:p>
          <a:p>
            <a:r>
              <a:rPr lang="en-US" dirty="0"/>
              <a:t>MCR 6.428 Restoration of Appellate Rights</a:t>
            </a:r>
          </a:p>
          <a:p>
            <a:r>
              <a:rPr lang="en-US" dirty="0"/>
              <a:t>Record Required for Allowing an Attorney to Withdraw</a:t>
            </a:r>
          </a:p>
          <a:p>
            <a:r>
              <a:rPr lang="en-US" dirty="0"/>
              <a:t>Motion for Relief from Judgment Flowchart </a:t>
            </a:r>
          </a:p>
        </p:txBody>
      </p:sp>
      <p:sp>
        <p:nvSpPr>
          <p:cNvPr id="4" name="Slide Number Placeholder 3">
            <a:extLst>
              <a:ext uri="{FF2B5EF4-FFF2-40B4-BE49-F238E27FC236}">
                <a16:creationId xmlns:a16="http://schemas.microsoft.com/office/drawing/2014/main" id="{05FFA754-5FA2-4492-B5BC-1D425CEF3513}"/>
              </a:ext>
            </a:extLst>
          </p:cNvPr>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962098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4B84-651A-41A3-B248-F61CEA6D5FF8}"/>
              </a:ext>
            </a:extLst>
          </p:cNvPr>
          <p:cNvSpPr>
            <a:spLocks noGrp="1"/>
          </p:cNvSpPr>
          <p:nvPr>
            <p:ph type="title"/>
          </p:nvPr>
        </p:nvSpPr>
        <p:spPr/>
        <p:txBody>
          <a:bodyPr/>
          <a:lstStyle/>
          <a:p>
            <a:r>
              <a:rPr lang="en-US" dirty="0"/>
              <a:t>Leading Cases</a:t>
            </a:r>
          </a:p>
        </p:txBody>
      </p:sp>
      <p:sp>
        <p:nvSpPr>
          <p:cNvPr id="3" name="Content Placeholder 2">
            <a:extLst>
              <a:ext uri="{FF2B5EF4-FFF2-40B4-BE49-F238E27FC236}">
                <a16:creationId xmlns:a16="http://schemas.microsoft.com/office/drawing/2014/main" id="{771DD7B1-0AC3-4AB3-8FBF-1163021FF5AB}"/>
              </a:ext>
            </a:extLst>
          </p:cNvPr>
          <p:cNvSpPr>
            <a:spLocks noGrp="1"/>
          </p:cNvSpPr>
          <p:nvPr>
            <p:ph idx="1"/>
          </p:nvPr>
        </p:nvSpPr>
        <p:spPr>
          <a:xfrm>
            <a:off x="1104293" y="1465090"/>
            <a:ext cx="8946541" cy="4195481"/>
          </a:xfrm>
        </p:spPr>
        <p:txBody>
          <a:bodyPr>
            <a:noAutofit/>
          </a:bodyPr>
          <a:lstStyle/>
          <a:p>
            <a:r>
              <a:rPr lang="en-US" sz="1300" i="1" dirty="0"/>
              <a:t>People v Cress</a:t>
            </a:r>
            <a:r>
              <a:rPr lang="en-US" sz="1300" dirty="0"/>
              <a:t>, 468 Mich 678 (2003) </a:t>
            </a:r>
          </a:p>
          <a:p>
            <a:pPr lvl="1"/>
            <a:r>
              <a:rPr lang="en-US" sz="1300" dirty="0"/>
              <a:t>Case addresses standards of evaluating newly discovered evidence. The Supreme Court reversed the Court of Appeals decision to grant Cress a new trial. </a:t>
            </a:r>
          </a:p>
          <a:p>
            <a:pPr lvl="1"/>
            <a:r>
              <a:rPr lang="en-US" sz="1300" dirty="0"/>
              <a:t>The Cress Test comes from this case</a:t>
            </a:r>
          </a:p>
          <a:p>
            <a:pPr marL="800100" lvl="1" indent="-342900">
              <a:buFont typeface="+mj-lt"/>
              <a:buAutoNum type="arabicPeriod"/>
            </a:pPr>
            <a:r>
              <a:rPr lang="en-US" sz="1300" dirty="0"/>
              <a:t>The evidence itself, not just the materiality, was newly discovered</a:t>
            </a:r>
          </a:p>
          <a:p>
            <a:pPr marL="800100" lvl="1" indent="-342900">
              <a:buFont typeface="+mj-lt"/>
              <a:buAutoNum type="arabicPeriod"/>
            </a:pPr>
            <a:r>
              <a:rPr lang="en-US" sz="1300" dirty="0"/>
              <a:t>The newly discovered evidence was not cumulative</a:t>
            </a:r>
          </a:p>
          <a:p>
            <a:pPr marL="800100" lvl="1" indent="-342900">
              <a:buFont typeface="+mj-lt"/>
              <a:buAutoNum type="arabicPeriod"/>
            </a:pPr>
            <a:r>
              <a:rPr lang="en-US" sz="1300" dirty="0"/>
              <a:t>The party, could not, using reasonable diligence, have discovered and produced the evidence at trial</a:t>
            </a:r>
          </a:p>
          <a:p>
            <a:pPr marL="800100" lvl="1" indent="-342900">
              <a:buFont typeface="+mj-lt"/>
              <a:buAutoNum type="arabicPeriod"/>
            </a:pPr>
            <a:r>
              <a:rPr lang="en-US" sz="1300" dirty="0"/>
              <a:t>The new evidence makes a different result probable on re-trial</a:t>
            </a:r>
          </a:p>
          <a:p>
            <a:r>
              <a:rPr lang="en-US" sz="1300" i="1" dirty="0"/>
              <a:t>People v Carp</a:t>
            </a:r>
            <a:r>
              <a:rPr lang="en-US" sz="1300" dirty="0"/>
              <a:t>, 496 Mich 440 (2014) </a:t>
            </a:r>
          </a:p>
          <a:p>
            <a:pPr lvl="1"/>
            <a:r>
              <a:rPr lang="en-US" sz="1300" dirty="0"/>
              <a:t>Decided that the new rules of law could only have retroactive effect if the conviction had not become final </a:t>
            </a:r>
          </a:p>
          <a:p>
            <a:r>
              <a:rPr lang="en-US" sz="1300" i="1" dirty="0"/>
              <a:t>People v Poole</a:t>
            </a:r>
            <a:r>
              <a:rPr lang="en-US" sz="1300" dirty="0"/>
              <a:t>, __ Mich App __ (2025)</a:t>
            </a:r>
          </a:p>
          <a:p>
            <a:pPr lvl="1"/>
            <a:r>
              <a:rPr lang="en-US" sz="1300" dirty="0"/>
              <a:t>Overruled </a:t>
            </a:r>
            <a:r>
              <a:rPr lang="en-US" sz="1300" i="1" dirty="0"/>
              <a:t>Carp.</a:t>
            </a:r>
          </a:p>
          <a:p>
            <a:pPr lvl="1"/>
            <a:r>
              <a:rPr lang="en-US" sz="1300" dirty="0"/>
              <a:t>Concluded </a:t>
            </a:r>
            <a:r>
              <a:rPr lang="en-US" sz="1300" i="1" dirty="0"/>
              <a:t>Parks </a:t>
            </a:r>
            <a:r>
              <a:rPr lang="en-US" sz="1300" dirty="0"/>
              <a:t>which found LWOP for Juvenile first degree murder defendants unconstitutional was substantive and therefore applied retroactively.  Upheld the holding in People v Parks which applied retroactively because it announced a substantive rule which overruled the state retroactivity analysis in People v Carp (2014). </a:t>
            </a:r>
          </a:p>
        </p:txBody>
      </p:sp>
      <p:sp>
        <p:nvSpPr>
          <p:cNvPr id="4" name="Slide Number Placeholder 3">
            <a:extLst>
              <a:ext uri="{FF2B5EF4-FFF2-40B4-BE49-F238E27FC236}">
                <a16:creationId xmlns:a16="http://schemas.microsoft.com/office/drawing/2014/main" id="{4F22B144-E37F-406D-B4FA-35D7E9F47F8A}"/>
              </a:ext>
            </a:extLst>
          </p:cNvPr>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1451158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0044-A6CE-4C75-B1C1-F81E2A89EAC4}"/>
              </a:ext>
            </a:extLst>
          </p:cNvPr>
          <p:cNvSpPr>
            <a:spLocks noGrp="1"/>
          </p:cNvSpPr>
          <p:nvPr>
            <p:ph type="title"/>
          </p:nvPr>
        </p:nvSpPr>
        <p:spPr/>
        <p:txBody>
          <a:bodyPr/>
          <a:lstStyle/>
          <a:p>
            <a:r>
              <a:rPr lang="en-US" dirty="0"/>
              <a:t>Leading Cases, continued</a:t>
            </a:r>
          </a:p>
        </p:txBody>
      </p:sp>
      <p:sp>
        <p:nvSpPr>
          <p:cNvPr id="3" name="Content Placeholder 2">
            <a:extLst>
              <a:ext uri="{FF2B5EF4-FFF2-40B4-BE49-F238E27FC236}">
                <a16:creationId xmlns:a16="http://schemas.microsoft.com/office/drawing/2014/main" id="{E5D5E28F-1B3D-411A-878F-35022BAFDF2C}"/>
              </a:ext>
            </a:extLst>
          </p:cNvPr>
          <p:cNvSpPr>
            <a:spLocks noGrp="1"/>
          </p:cNvSpPr>
          <p:nvPr>
            <p:ph idx="1"/>
          </p:nvPr>
        </p:nvSpPr>
        <p:spPr>
          <a:xfrm>
            <a:off x="1104293" y="1435761"/>
            <a:ext cx="8946541" cy="4195481"/>
          </a:xfrm>
        </p:spPr>
        <p:txBody>
          <a:bodyPr>
            <a:noAutofit/>
          </a:bodyPr>
          <a:lstStyle/>
          <a:p>
            <a:r>
              <a:rPr lang="en-US" sz="1400" i="1" dirty="0"/>
              <a:t>People v Johnson  / People v. Scott</a:t>
            </a:r>
            <a:r>
              <a:rPr lang="en-US" sz="1400" dirty="0"/>
              <a:t>, 502 Mich 676 (2018) </a:t>
            </a:r>
          </a:p>
          <a:p>
            <a:pPr lvl="1"/>
            <a:r>
              <a:rPr lang="en-US" sz="1400" dirty="0"/>
              <a:t>Victim murdered May 9, 1999.  Defendants convicted at separate trials (one bench / one jury) of 1</a:t>
            </a:r>
            <a:r>
              <a:rPr lang="en-US" sz="1400" baseline="30000" dirty="0"/>
              <a:t>st</a:t>
            </a:r>
            <a:r>
              <a:rPr lang="en-US" sz="1400" dirty="0"/>
              <a:t> Degree Murder.  Cooperating government witnesses had many issues.  Alcohol.  Drugs.  Inconsistent statements.  Nonetheless – both defendants convicted.  One defendant makes multiple post trial petitions.  The either none.  </a:t>
            </a:r>
          </a:p>
          <a:p>
            <a:pPr lvl="1"/>
            <a:r>
              <a:rPr lang="en-US" sz="1400" dirty="0"/>
              <a:t>2011, Victim’s son – who was 8 years old at time of murder -  eventually comes forward, gives description of person who killed his mother – that is inconsistent with either defendant.  </a:t>
            </a:r>
          </a:p>
          <a:p>
            <a:pPr lvl="1"/>
            <a:r>
              <a:rPr lang="en-US" sz="1400" dirty="0"/>
              <a:t>Full evidentiary hearing.  6.500 relief denied.  COA Affirms</a:t>
            </a:r>
          </a:p>
          <a:p>
            <a:pPr lvl="1"/>
            <a:r>
              <a:rPr lang="en-US" sz="1400" dirty="0"/>
              <a:t>S Ct Reverses in a 5-1 decision.  Key statements:</a:t>
            </a:r>
          </a:p>
          <a:p>
            <a:pPr lvl="2"/>
            <a:r>
              <a:rPr lang="en-US" sz="1200" dirty="0"/>
              <a:t>“a trial court’s credibility determination is concerned with whether a </a:t>
            </a:r>
            <a:r>
              <a:rPr lang="en-US" sz="1200" i="1" dirty="0"/>
              <a:t>reasonable juror </a:t>
            </a:r>
            <a:r>
              <a:rPr lang="en-US" sz="1200" dirty="0"/>
              <a:t>could find the testimony credible.” (at 688)</a:t>
            </a:r>
          </a:p>
          <a:p>
            <a:pPr lvl="2"/>
            <a:r>
              <a:rPr lang="en-US" sz="1200" dirty="0"/>
              <a:t>“If a witness’s lack of credibility is such that </a:t>
            </a:r>
            <a:r>
              <a:rPr lang="en-US" sz="1200" i="1" dirty="0"/>
              <a:t>no</a:t>
            </a:r>
            <a:r>
              <a:rPr lang="en-US" sz="1200" dirty="0"/>
              <a:t> reasonable juror would consciously entertain a reasonable belief in the witness’s veracity, then the trial court should deny a defendant's motion for relief from judgment.  However, if a witness is not patently incredible, a trial court's determination must bear in mind what a reasonable juror might make of the testimony, and not what the trial court itself might decide,  were it to be the ultimate fact-finder.”</a:t>
            </a:r>
          </a:p>
          <a:p>
            <a:pPr lvl="2"/>
            <a:r>
              <a:rPr lang="en-US" sz="1200" dirty="0"/>
              <a:t>Re review when judge did not preside over trial:  “Accordingly, the trial court’s determination that …trial testimony was credible need not be afforded any deference by this Court.” (p. 691) Dissent speaks strongly to this conclusion as NOT what the reviewing court did.</a:t>
            </a:r>
          </a:p>
        </p:txBody>
      </p:sp>
      <p:sp>
        <p:nvSpPr>
          <p:cNvPr id="4" name="Slide Number Placeholder 3">
            <a:extLst>
              <a:ext uri="{FF2B5EF4-FFF2-40B4-BE49-F238E27FC236}">
                <a16:creationId xmlns:a16="http://schemas.microsoft.com/office/drawing/2014/main" id="{78C17864-ECF7-4C8E-AD94-C3BB8EC7D544}"/>
              </a:ext>
            </a:extLst>
          </p:cNvPr>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4072877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0A50-46B3-4875-9746-782EBE6E3FE9}"/>
              </a:ext>
            </a:extLst>
          </p:cNvPr>
          <p:cNvSpPr>
            <a:spLocks noGrp="1"/>
          </p:cNvSpPr>
          <p:nvPr>
            <p:ph type="title"/>
          </p:nvPr>
        </p:nvSpPr>
        <p:spPr/>
        <p:txBody>
          <a:bodyPr/>
          <a:lstStyle/>
          <a:p>
            <a:r>
              <a:rPr lang="en-US" dirty="0"/>
              <a:t>Recent Case</a:t>
            </a:r>
          </a:p>
        </p:txBody>
      </p:sp>
      <p:sp>
        <p:nvSpPr>
          <p:cNvPr id="3" name="Content Placeholder 2">
            <a:extLst>
              <a:ext uri="{FF2B5EF4-FFF2-40B4-BE49-F238E27FC236}">
                <a16:creationId xmlns:a16="http://schemas.microsoft.com/office/drawing/2014/main" id="{719739A2-B1B6-447A-AE44-0B946F9F8EDB}"/>
              </a:ext>
            </a:extLst>
          </p:cNvPr>
          <p:cNvSpPr>
            <a:spLocks noGrp="1"/>
          </p:cNvSpPr>
          <p:nvPr>
            <p:ph idx="1"/>
          </p:nvPr>
        </p:nvSpPr>
        <p:spPr>
          <a:xfrm>
            <a:off x="1104293" y="1152983"/>
            <a:ext cx="8946541" cy="4195481"/>
          </a:xfrm>
        </p:spPr>
        <p:txBody>
          <a:bodyPr>
            <a:noAutofit/>
          </a:bodyPr>
          <a:lstStyle/>
          <a:p>
            <a:r>
              <a:rPr lang="en-US" sz="1400" i="1" dirty="0"/>
              <a:t>People v Boes   </a:t>
            </a:r>
            <a:r>
              <a:rPr lang="en-US" sz="1400" dirty="0"/>
              <a:t>COA Unpublished   July 22, 2025   366916</a:t>
            </a:r>
            <a:endParaRPr lang="en-US" sz="1400" i="1" dirty="0"/>
          </a:p>
          <a:p>
            <a:r>
              <a:rPr lang="en-US" sz="1400" dirty="0"/>
              <a:t>Majority: </a:t>
            </a:r>
          </a:p>
          <a:p>
            <a:pPr marL="685800" lvl="1"/>
            <a:r>
              <a:rPr lang="en-US" sz="1400" dirty="0"/>
              <a:t>The trial court denied the defendants successive motion for relief from judgment under MCR 6.502 (G). </a:t>
            </a:r>
          </a:p>
          <a:p>
            <a:pPr marL="685800" lvl="1"/>
            <a:r>
              <a:rPr lang="en-US" sz="1400" dirty="0"/>
              <a:t>Issue was expert testimony on cause and origin of a house fire and false confessions</a:t>
            </a:r>
          </a:p>
          <a:p>
            <a:pPr marL="685800" lvl="1"/>
            <a:r>
              <a:rPr lang="en-US" sz="1400" dirty="0"/>
              <a:t>Petition was not the defendants first time appealing her conviction in this case. </a:t>
            </a:r>
          </a:p>
          <a:p>
            <a:pPr marL="685800" lvl="1"/>
            <a:r>
              <a:rPr lang="en-US" sz="1400" dirty="0"/>
              <a:t>The newly discovered evidence was the validity and admissibility of her statements to police made during her interrogation and the validity of the expert testimony given by the prosecution’s fire origin and causation experts. </a:t>
            </a:r>
          </a:p>
          <a:p>
            <a:pPr marL="685800" lvl="1"/>
            <a:r>
              <a:rPr lang="en-US" sz="1400" dirty="0"/>
              <a:t>Trial Court denied 6.500 hearing challenging 2003 murder conviction </a:t>
            </a:r>
          </a:p>
          <a:p>
            <a:pPr marL="685800" lvl="1"/>
            <a:r>
              <a:rPr lang="en-US" sz="1400" dirty="0"/>
              <a:t>If there is newly discovered evidence there has to be a determination of whether or not the evidence would make a different result probable on retrial and whether the evidence is credible and what a reasonable juror might think. When making this decision the trial court has to remember they are not the ultimate fact finder. </a:t>
            </a:r>
          </a:p>
          <a:p>
            <a:pPr marL="685800" lvl="1"/>
            <a:r>
              <a:rPr lang="en-US" sz="1400" dirty="0"/>
              <a:t>The  COA concluded the order should be vacated and remanded for an evidentiary hearing</a:t>
            </a:r>
          </a:p>
          <a:p>
            <a:r>
              <a:rPr lang="en-US" sz="1400" dirty="0"/>
              <a:t>Dissent </a:t>
            </a:r>
          </a:p>
          <a:p>
            <a:pPr lvl="1"/>
            <a:r>
              <a:rPr lang="en-US" sz="1200" dirty="0"/>
              <a:t>Concurs with the majority’s opinion that an evidentiary hearing should have been granted on cause and origin but not on false confessions</a:t>
            </a:r>
          </a:p>
        </p:txBody>
      </p:sp>
      <p:sp>
        <p:nvSpPr>
          <p:cNvPr id="4" name="Slide Number Placeholder 3">
            <a:extLst>
              <a:ext uri="{FF2B5EF4-FFF2-40B4-BE49-F238E27FC236}">
                <a16:creationId xmlns:a16="http://schemas.microsoft.com/office/drawing/2014/main" id="{F5917DF6-1976-470C-9115-9D7A56D570EB}"/>
              </a:ext>
            </a:extLst>
          </p:cNvPr>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171884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E2134-913E-4688-9D42-2EE36FAD0B66}"/>
              </a:ext>
            </a:extLst>
          </p:cNvPr>
          <p:cNvSpPr>
            <a:spLocks noGrp="1"/>
          </p:cNvSpPr>
          <p:nvPr>
            <p:ph type="title"/>
          </p:nvPr>
        </p:nvSpPr>
        <p:spPr/>
        <p:txBody>
          <a:bodyPr/>
          <a:lstStyle/>
          <a:p>
            <a:r>
              <a:rPr lang="en-US" dirty="0"/>
              <a:t>Concise Statement of Reason for Denial				Cases</a:t>
            </a:r>
          </a:p>
        </p:txBody>
      </p:sp>
      <p:sp>
        <p:nvSpPr>
          <p:cNvPr id="3" name="Content Placeholder 2">
            <a:extLst>
              <a:ext uri="{FF2B5EF4-FFF2-40B4-BE49-F238E27FC236}">
                <a16:creationId xmlns:a16="http://schemas.microsoft.com/office/drawing/2014/main" id="{AEB9FF26-59C7-4302-BADD-7E711A78D92C}"/>
              </a:ext>
            </a:extLst>
          </p:cNvPr>
          <p:cNvSpPr>
            <a:spLocks noGrp="1"/>
          </p:cNvSpPr>
          <p:nvPr>
            <p:ph idx="1"/>
          </p:nvPr>
        </p:nvSpPr>
        <p:spPr>
          <a:xfrm>
            <a:off x="1104293" y="1752472"/>
            <a:ext cx="8946541" cy="4195481"/>
          </a:xfrm>
        </p:spPr>
        <p:txBody>
          <a:bodyPr>
            <a:normAutofit fontScale="92500" lnSpcReduction="10000"/>
          </a:bodyPr>
          <a:lstStyle/>
          <a:p>
            <a:r>
              <a:rPr lang="en-US" dirty="0"/>
              <a:t>People v Finnie, 504 Mich 968 (2019) </a:t>
            </a:r>
          </a:p>
          <a:p>
            <a:pPr lvl="1"/>
            <a:r>
              <a:rPr lang="en-US" dirty="0"/>
              <a:t>The COA vacated Circuit Court’s denial of the defendant’s motion for relief from judgment and remanded the case back to the trial court for reconsideration </a:t>
            </a:r>
          </a:p>
          <a:p>
            <a:pPr lvl="1"/>
            <a:r>
              <a:rPr lang="en-US" dirty="0"/>
              <a:t>The trial court’s reasoning for denying the motion was that the defendants motion was without merit </a:t>
            </a:r>
          </a:p>
          <a:p>
            <a:pPr lvl="1"/>
            <a:r>
              <a:rPr lang="en-US" dirty="0"/>
              <a:t>The order did not include a </a:t>
            </a:r>
            <a:r>
              <a:rPr lang="en-US" b="1" dirty="0"/>
              <a:t>“concise statement of the reason for the denial” </a:t>
            </a:r>
            <a:r>
              <a:rPr lang="en-US" dirty="0"/>
              <a:t>which is required by MCR 6.504(B)(2)   Vacated &amp; Remanded</a:t>
            </a:r>
          </a:p>
          <a:p>
            <a:r>
              <a:rPr lang="en-US" dirty="0"/>
              <a:t>People v Holmes, 505 Mich 856 (2019) </a:t>
            </a:r>
          </a:p>
          <a:p>
            <a:pPr lvl="1"/>
            <a:r>
              <a:rPr lang="en-US" dirty="0"/>
              <a:t>The trial court denied the motion because “Defendant has failed to demonstrate good cause and actual prejudice under MCR 6.508(D). Furthermore, defendant’s claims have no merit.”. </a:t>
            </a:r>
          </a:p>
          <a:p>
            <a:pPr lvl="1"/>
            <a:r>
              <a:rPr lang="en-US" dirty="0"/>
              <a:t>The order did not include a </a:t>
            </a:r>
            <a:r>
              <a:rPr lang="en-US" b="1" dirty="0"/>
              <a:t>“concise statement of the reason for the denial” </a:t>
            </a:r>
            <a:r>
              <a:rPr lang="en-US" dirty="0"/>
              <a:t>which is required by MCR 6.504(B)(2)   Vacated &amp; Remanded</a:t>
            </a:r>
          </a:p>
          <a:p>
            <a:endParaRPr lang="en-US" dirty="0"/>
          </a:p>
        </p:txBody>
      </p:sp>
      <p:sp>
        <p:nvSpPr>
          <p:cNvPr id="4" name="Slide Number Placeholder 3">
            <a:extLst>
              <a:ext uri="{FF2B5EF4-FFF2-40B4-BE49-F238E27FC236}">
                <a16:creationId xmlns:a16="http://schemas.microsoft.com/office/drawing/2014/main" id="{E72A26F9-CE47-4005-9E4E-1F218CC55185}"/>
              </a:ext>
            </a:extLst>
          </p:cNvPr>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3115979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7C158-DC28-4CB4-BA46-9531CDCD64C4}"/>
              </a:ext>
            </a:extLst>
          </p:cNvPr>
          <p:cNvSpPr>
            <a:spLocks noGrp="1"/>
          </p:cNvSpPr>
          <p:nvPr>
            <p:ph type="title"/>
          </p:nvPr>
        </p:nvSpPr>
        <p:spPr/>
        <p:txBody>
          <a:bodyPr/>
          <a:lstStyle/>
          <a:p>
            <a:r>
              <a:rPr lang="en-US" dirty="0"/>
              <a:t>Cases</a:t>
            </a:r>
          </a:p>
        </p:txBody>
      </p:sp>
      <p:sp>
        <p:nvSpPr>
          <p:cNvPr id="3" name="Content Placeholder 2">
            <a:extLst>
              <a:ext uri="{FF2B5EF4-FFF2-40B4-BE49-F238E27FC236}">
                <a16:creationId xmlns:a16="http://schemas.microsoft.com/office/drawing/2014/main" id="{D76EA917-DA44-402E-B6B1-26F01AA2E830}"/>
              </a:ext>
            </a:extLst>
          </p:cNvPr>
          <p:cNvSpPr>
            <a:spLocks noGrp="1"/>
          </p:cNvSpPr>
          <p:nvPr>
            <p:ph idx="1"/>
          </p:nvPr>
        </p:nvSpPr>
        <p:spPr>
          <a:xfrm>
            <a:off x="1104293" y="1621843"/>
            <a:ext cx="8946541" cy="4195481"/>
          </a:xfrm>
        </p:spPr>
        <p:txBody>
          <a:bodyPr>
            <a:normAutofit fontScale="92500" lnSpcReduction="10000"/>
          </a:bodyPr>
          <a:lstStyle/>
          <a:p>
            <a:r>
              <a:rPr lang="en-US" dirty="0"/>
              <a:t>People v Jurewicz, 506 Mich 941 (2020) </a:t>
            </a:r>
          </a:p>
          <a:p>
            <a:pPr marL="174708" indent="-174708">
              <a:buFontTx/>
              <a:buChar char="-"/>
            </a:pPr>
            <a:r>
              <a:rPr lang="en-US" dirty="0"/>
              <a:t>The Supreme Court vacated the judgment of the COA and remanded the case to the COA for reconsideration of the defendant’s ineffective assistance of counsel claim under the correct standard </a:t>
            </a:r>
          </a:p>
          <a:p>
            <a:pPr marL="174708" indent="-174708">
              <a:buFontTx/>
              <a:buChar char="-"/>
            </a:pPr>
            <a:r>
              <a:rPr lang="en-US" dirty="0"/>
              <a:t>The Supreme Court stated the COA erred in holding that “the failure to call witnesses only constitutes ineffective assistance of counsel if it deprives the defendant of a substantial defense.”</a:t>
            </a:r>
          </a:p>
          <a:p>
            <a:pPr marL="174708" indent="-174708">
              <a:buFontTx/>
              <a:buChar char="-"/>
            </a:pPr>
            <a:r>
              <a:rPr lang="en-US" dirty="0"/>
              <a:t>Trial counsel’s failure to call witnesses is analyzed under the same standard as all other claims of ineffective assistance of counsel</a:t>
            </a:r>
          </a:p>
          <a:p>
            <a:pPr marL="174708" indent="-174708">
              <a:buFontTx/>
              <a:buChar char="-"/>
            </a:pPr>
            <a:r>
              <a:rPr lang="en-US" dirty="0"/>
              <a:t>Defendant must show: </a:t>
            </a:r>
          </a:p>
          <a:p>
            <a:pPr marL="574758" lvl="1" indent="-174708">
              <a:buFontTx/>
              <a:buChar char="-"/>
            </a:pPr>
            <a:r>
              <a:rPr lang="en-US" dirty="0"/>
              <a:t>“Counsel’s performance fell below an objective standard of reasonableness “ </a:t>
            </a:r>
          </a:p>
          <a:p>
            <a:pPr marL="574758" lvl="1" indent="-174708">
              <a:buFontTx/>
              <a:buChar char="-"/>
            </a:pPr>
            <a:r>
              <a:rPr lang="en-US" dirty="0"/>
              <a:t>“But for counsel’s deficient performance there is a reasonable probability that the outcome would be different. </a:t>
            </a:r>
          </a:p>
          <a:p>
            <a:endParaRPr lang="en-US" dirty="0"/>
          </a:p>
        </p:txBody>
      </p:sp>
      <p:sp>
        <p:nvSpPr>
          <p:cNvPr id="4" name="Slide Number Placeholder 3">
            <a:extLst>
              <a:ext uri="{FF2B5EF4-FFF2-40B4-BE49-F238E27FC236}">
                <a16:creationId xmlns:a16="http://schemas.microsoft.com/office/drawing/2014/main" id="{2C861872-987E-49B0-8566-84869E3B567A}"/>
              </a:ext>
            </a:extLst>
          </p:cNvPr>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215981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1B18-50C7-4505-8486-F7ECDD0C6372}"/>
              </a:ext>
            </a:extLst>
          </p:cNvPr>
          <p:cNvSpPr>
            <a:spLocks noGrp="1"/>
          </p:cNvSpPr>
          <p:nvPr>
            <p:ph type="title"/>
          </p:nvPr>
        </p:nvSpPr>
        <p:spPr>
          <a:xfrm>
            <a:off x="1418725" y="2137606"/>
            <a:ext cx="8825657" cy="1915647"/>
          </a:xfrm>
        </p:spPr>
        <p:txBody>
          <a:bodyPr/>
          <a:lstStyle/>
          <a:p>
            <a:pPr algn="ctr"/>
            <a:r>
              <a:rPr lang="en-US" dirty="0"/>
              <a:t>9 Common Issues W/Post Judgment Relief</a:t>
            </a:r>
          </a:p>
        </p:txBody>
      </p:sp>
      <p:sp>
        <p:nvSpPr>
          <p:cNvPr id="3" name="Slide Number Placeholder 2">
            <a:extLst>
              <a:ext uri="{FF2B5EF4-FFF2-40B4-BE49-F238E27FC236}">
                <a16:creationId xmlns:a16="http://schemas.microsoft.com/office/drawing/2014/main" id="{0B8C305D-E4FA-4DB5-A3A1-6E61A935EC24}"/>
              </a:ext>
            </a:extLst>
          </p:cNvPr>
          <p:cNvSpPr>
            <a:spLocks noGrp="1"/>
          </p:cNvSpPr>
          <p:nvPr>
            <p:ph type="sldNum" sz="quarter" idx="12"/>
          </p:nvPr>
        </p:nvSpPr>
        <p:spPr/>
        <p:txBody>
          <a:bodyPr/>
          <a:lstStyle/>
          <a:p>
            <a:fld id="{D57F1E4F-1CFF-5643-939E-02111984F565}" type="slidenum">
              <a:rPr lang="en-US" smtClean="0"/>
              <a:t>8</a:t>
            </a:fld>
            <a:endParaRPr lang="en-US" dirty="0"/>
          </a:p>
        </p:txBody>
      </p:sp>
    </p:spTree>
    <p:extLst>
      <p:ext uri="{BB962C8B-B14F-4D97-AF65-F5344CB8AC3E}">
        <p14:creationId xmlns:p14="http://schemas.microsoft.com/office/powerpoint/2010/main" val="134126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E6554-BCEE-43BE-8AF4-0641D436B436}"/>
              </a:ext>
            </a:extLst>
          </p:cNvPr>
          <p:cNvSpPr>
            <a:spLocks noGrp="1"/>
          </p:cNvSpPr>
          <p:nvPr>
            <p:ph type="title"/>
          </p:nvPr>
        </p:nvSpPr>
        <p:spPr/>
        <p:txBody>
          <a:bodyPr/>
          <a:lstStyle/>
          <a:p>
            <a:r>
              <a:rPr lang="en-US" dirty="0"/>
              <a:t>Issue #1</a:t>
            </a:r>
          </a:p>
        </p:txBody>
      </p:sp>
      <p:sp>
        <p:nvSpPr>
          <p:cNvPr id="3" name="Content Placeholder 2">
            <a:extLst>
              <a:ext uri="{FF2B5EF4-FFF2-40B4-BE49-F238E27FC236}">
                <a16:creationId xmlns:a16="http://schemas.microsoft.com/office/drawing/2014/main" id="{1E9D88E5-88AA-48AB-8C03-C739D669DD06}"/>
              </a:ext>
            </a:extLst>
          </p:cNvPr>
          <p:cNvSpPr>
            <a:spLocks noGrp="1"/>
          </p:cNvSpPr>
          <p:nvPr>
            <p:ph idx="1"/>
          </p:nvPr>
        </p:nvSpPr>
        <p:spPr/>
        <p:txBody>
          <a:bodyPr/>
          <a:lstStyle/>
          <a:p>
            <a:r>
              <a:rPr lang="en-US" dirty="0"/>
              <a:t>Misapplying </a:t>
            </a:r>
            <a:r>
              <a:rPr lang="en-US" i="1" dirty="0"/>
              <a:t>People v Johnson</a:t>
            </a:r>
            <a:r>
              <a:rPr lang="en-US" dirty="0"/>
              <a:t>, 502 Mich 541 (2018) </a:t>
            </a:r>
          </a:p>
          <a:p>
            <a:pPr lvl="1"/>
            <a:r>
              <a:rPr lang="en-US" dirty="0"/>
              <a:t>There has been a failure to apply the “reasonable juror” standard that comes from </a:t>
            </a:r>
            <a:r>
              <a:rPr lang="en-US" i="1" dirty="0"/>
              <a:t>People v Johnson </a:t>
            </a:r>
            <a:r>
              <a:rPr lang="en-US" dirty="0"/>
              <a:t>when assessing new testimonial evidence </a:t>
            </a:r>
          </a:p>
          <a:p>
            <a:pPr lvl="1"/>
            <a:r>
              <a:rPr lang="en-US" dirty="0"/>
              <a:t>Important to remember: </a:t>
            </a:r>
          </a:p>
          <a:p>
            <a:pPr lvl="2"/>
            <a:r>
              <a:rPr lang="en-US" dirty="0"/>
              <a:t>Courts are not the ultimate fact finder </a:t>
            </a:r>
          </a:p>
          <a:p>
            <a:pPr lvl="2"/>
            <a:r>
              <a:rPr lang="en-US" dirty="0"/>
              <a:t>Credibility determinations should be based on what a reasonable juror might credit as true </a:t>
            </a:r>
          </a:p>
          <a:p>
            <a:pPr lvl="2"/>
            <a:r>
              <a:rPr lang="en-US" dirty="0"/>
              <a:t>Evidence that should be considered is evidence that would be admissible at retrial </a:t>
            </a:r>
          </a:p>
        </p:txBody>
      </p:sp>
      <p:sp>
        <p:nvSpPr>
          <p:cNvPr id="4" name="Slide Number Placeholder 3">
            <a:extLst>
              <a:ext uri="{FF2B5EF4-FFF2-40B4-BE49-F238E27FC236}">
                <a16:creationId xmlns:a16="http://schemas.microsoft.com/office/drawing/2014/main" id="{D3329688-FB70-4322-9D94-E0E638134C39}"/>
              </a:ext>
            </a:extLst>
          </p:cNvPr>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2011587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5640-E14E-49C0-9F31-DCBB850A421C}"/>
              </a:ext>
            </a:extLst>
          </p:cNvPr>
          <p:cNvSpPr>
            <a:spLocks noGrp="1"/>
          </p:cNvSpPr>
          <p:nvPr>
            <p:ph type="title"/>
          </p:nvPr>
        </p:nvSpPr>
        <p:spPr/>
        <p:txBody>
          <a:bodyPr/>
          <a:lstStyle/>
          <a:p>
            <a:r>
              <a:rPr lang="en-US" dirty="0"/>
              <a:t>Issue #2 </a:t>
            </a:r>
          </a:p>
        </p:txBody>
      </p:sp>
      <p:sp>
        <p:nvSpPr>
          <p:cNvPr id="3" name="Content Placeholder 2">
            <a:extLst>
              <a:ext uri="{FF2B5EF4-FFF2-40B4-BE49-F238E27FC236}">
                <a16:creationId xmlns:a16="http://schemas.microsoft.com/office/drawing/2014/main" id="{FCC8ECD4-5728-4CC2-AA60-A9603D429DE0}"/>
              </a:ext>
            </a:extLst>
          </p:cNvPr>
          <p:cNvSpPr>
            <a:spLocks noGrp="1"/>
          </p:cNvSpPr>
          <p:nvPr>
            <p:ph idx="1"/>
          </p:nvPr>
        </p:nvSpPr>
        <p:spPr/>
        <p:txBody>
          <a:bodyPr/>
          <a:lstStyle/>
          <a:p>
            <a:r>
              <a:rPr lang="en-US" dirty="0"/>
              <a:t>Applying </a:t>
            </a:r>
            <a:r>
              <a:rPr lang="en-US" i="1" dirty="0"/>
              <a:t>People v Cress</a:t>
            </a:r>
            <a:r>
              <a:rPr lang="en-US" dirty="0"/>
              <a:t>, 468 Mich 678 (2003)to decide whether a claim of new evidence survives the procedural bar of MCR 6.502(G) </a:t>
            </a:r>
          </a:p>
          <a:p>
            <a:pPr lvl="1"/>
            <a:r>
              <a:rPr lang="en-US" dirty="0"/>
              <a:t> The Cress test does not apply to this procedural hurdle</a:t>
            </a:r>
          </a:p>
          <a:p>
            <a:pPr lvl="2"/>
            <a:r>
              <a:rPr lang="en-US" dirty="0"/>
              <a:t>See </a:t>
            </a:r>
            <a:r>
              <a:rPr lang="en-US" i="1" dirty="0"/>
              <a:t>People v Watkins, </a:t>
            </a:r>
            <a:r>
              <a:rPr lang="en-US" dirty="0"/>
              <a:t>500 Mich 851 (2016), citing </a:t>
            </a:r>
            <a:r>
              <a:rPr lang="en-US" i="1" dirty="0"/>
              <a:t>People v Swain</a:t>
            </a:r>
            <a:r>
              <a:rPr lang="en-US" dirty="0"/>
              <a:t>, 499 Mich 920 (2016) </a:t>
            </a:r>
          </a:p>
          <a:p>
            <a:pPr lvl="1"/>
            <a:r>
              <a:rPr lang="en-US" dirty="0"/>
              <a:t>BUT that does not mean that the Cress test can not be used at all when it comes to successive 6.500 motions. You may use the Cress test to analyze the substantive merits</a:t>
            </a:r>
          </a:p>
          <a:p>
            <a:pPr lvl="2"/>
            <a:r>
              <a:rPr lang="en-US" dirty="0"/>
              <a:t>See </a:t>
            </a:r>
            <a:r>
              <a:rPr lang="en-US" i="1" dirty="0"/>
              <a:t>People v Johnson</a:t>
            </a:r>
            <a:r>
              <a:rPr lang="en-US" dirty="0"/>
              <a:t>, 502 Mich at 565-566. This case applies Cress to both an initial 6.500 motion and a successive one </a:t>
            </a:r>
          </a:p>
        </p:txBody>
      </p:sp>
      <p:sp>
        <p:nvSpPr>
          <p:cNvPr id="4" name="Slide Number Placeholder 3">
            <a:extLst>
              <a:ext uri="{FF2B5EF4-FFF2-40B4-BE49-F238E27FC236}">
                <a16:creationId xmlns:a16="http://schemas.microsoft.com/office/drawing/2014/main" id="{18F25061-9D9E-48B6-87B8-8DE279CB30F9}"/>
              </a:ext>
            </a:extLst>
          </p:cNvPr>
          <p:cNvSpPr>
            <a:spLocks noGrp="1"/>
          </p:cNvSpPr>
          <p:nvPr>
            <p:ph type="sldNum" sz="quarter" idx="12"/>
          </p:nvPr>
        </p:nvSpPr>
        <p:spPr/>
        <p:txBody>
          <a:bodyPr/>
          <a:lstStyle/>
          <a:p>
            <a:fld id="{D57F1E4F-1CFF-5643-939E-02111984F565}" type="slidenum">
              <a:rPr lang="en-US" smtClean="0"/>
              <a:t>10</a:t>
            </a:fld>
            <a:endParaRPr lang="en-US" dirty="0"/>
          </a:p>
        </p:txBody>
      </p:sp>
    </p:spTree>
    <p:extLst>
      <p:ext uri="{BB962C8B-B14F-4D97-AF65-F5344CB8AC3E}">
        <p14:creationId xmlns:p14="http://schemas.microsoft.com/office/powerpoint/2010/main" val="165588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2CEB-917C-4766-B0D2-94557F05C610}"/>
              </a:ext>
            </a:extLst>
          </p:cNvPr>
          <p:cNvSpPr>
            <a:spLocks noGrp="1"/>
          </p:cNvSpPr>
          <p:nvPr>
            <p:ph type="title"/>
          </p:nvPr>
        </p:nvSpPr>
        <p:spPr/>
        <p:txBody>
          <a:bodyPr/>
          <a:lstStyle/>
          <a:p>
            <a:r>
              <a:rPr lang="en-US" dirty="0"/>
              <a:t>Issue #3 </a:t>
            </a:r>
          </a:p>
        </p:txBody>
      </p:sp>
      <p:sp>
        <p:nvSpPr>
          <p:cNvPr id="3" name="Content Placeholder 2">
            <a:extLst>
              <a:ext uri="{FF2B5EF4-FFF2-40B4-BE49-F238E27FC236}">
                <a16:creationId xmlns:a16="http://schemas.microsoft.com/office/drawing/2014/main" id="{4606C703-E677-45B6-BA71-93A6240FD1E6}"/>
              </a:ext>
            </a:extLst>
          </p:cNvPr>
          <p:cNvSpPr>
            <a:spLocks noGrp="1"/>
          </p:cNvSpPr>
          <p:nvPr>
            <p:ph idx="1"/>
          </p:nvPr>
        </p:nvSpPr>
        <p:spPr/>
        <p:txBody>
          <a:bodyPr/>
          <a:lstStyle/>
          <a:p>
            <a:r>
              <a:rPr lang="en-US" dirty="0"/>
              <a:t>Providing an insufficient explanation of the reasons for the denial of the motion, or failing to address issues raised in the motion </a:t>
            </a:r>
          </a:p>
          <a:p>
            <a:pPr lvl="1"/>
            <a:r>
              <a:rPr lang="en-US" dirty="0"/>
              <a:t>See MCR 6.508(E); </a:t>
            </a:r>
            <a:r>
              <a:rPr lang="en-US" i="1" dirty="0"/>
              <a:t>People v Finnie</a:t>
            </a:r>
            <a:r>
              <a:rPr lang="en-US" dirty="0"/>
              <a:t>, 504 Mich 968 (2019); </a:t>
            </a:r>
            <a:r>
              <a:rPr lang="en-US" i="1" dirty="0"/>
              <a:t>People v Holmes</a:t>
            </a:r>
            <a:r>
              <a:rPr lang="en-US" dirty="0"/>
              <a:t>, 505 Mich 856 (2019) </a:t>
            </a:r>
          </a:p>
        </p:txBody>
      </p:sp>
      <p:sp>
        <p:nvSpPr>
          <p:cNvPr id="4" name="Slide Number Placeholder 3">
            <a:extLst>
              <a:ext uri="{FF2B5EF4-FFF2-40B4-BE49-F238E27FC236}">
                <a16:creationId xmlns:a16="http://schemas.microsoft.com/office/drawing/2014/main" id="{0976F922-6167-44D4-AAC2-6726F571DF0E}"/>
              </a:ext>
            </a:extLst>
          </p:cNvPr>
          <p:cNvSpPr>
            <a:spLocks noGrp="1"/>
          </p:cNvSpPr>
          <p:nvPr>
            <p:ph type="sldNum" sz="quarter" idx="12"/>
          </p:nvPr>
        </p:nvSpPr>
        <p:spPr/>
        <p:txBody>
          <a:bodyPr/>
          <a:lstStyle/>
          <a:p>
            <a:fld id="{D57F1E4F-1CFF-5643-939E-02111984F565}" type="slidenum">
              <a:rPr lang="en-US" smtClean="0"/>
              <a:t>11</a:t>
            </a:fld>
            <a:endParaRPr lang="en-US" dirty="0"/>
          </a:p>
        </p:txBody>
      </p:sp>
    </p:spTree>
    <p:extLst>
      <p:ext uri="{BB962C8B-B14F-4D97-AF65-F5344CB8AC3E}">
        <p14:creationId xmlns:p14="http://schemas.microsoft.com/office/powerpoint/2010/main" val="227977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6790C-45D2-405C-8528-28D7F13550B2}"/>
              </a:ext>
            </a:extLst>
          </p:cNvPr>
          <p:cNvSpPr>
            <a:spLocks noGrp="1"/>
          </p:cNvSpPr>
          <p:nvPr>
            <p:ph type="title"/>
          </p:nvPr>
        </p:nvSpPr>
        <p:spPr/>
        <p:txBody>
          <a:bodyPr/>
          <a:lstStyle/>
          <a:p>
            <a:r>
              <a:rPr lang="en-US" dirty="0"/>
              <a:t>Issue #4 </a:t>
            </a:r>
          </a:p>
        </p:txBody>
      </p:sp>
      <p:sp>
        <p:nvSpPr>
          <p:cNvPr id="3" name="Content Placeholder 2">
            <a:extLst>
              <a:ext uri="{FF2B5EF4-FFF2-40B4-BE49-F238E27FC236}">
                <a16:creationId xmlns:a16="http://schemas.microsoft.com/office/drawing/2014/main" id="{058E86CB-E107-4E76-A1A1-BA1A8B4F04F5}"/>
              </a:ext>
            </a:extLst>
          </p:cNvPr>
          <p:cNvSpPr>
            <a:spLocks noGrp="1"/>
          </p:cNvSpPr>
          <p:nvPr>
            <p:ph idx="1"/>
          </p:nvPr>
        </p:nvSpPr>
        <p:spPr/>
        <p:txBody>
          <a:bodyPr/>
          <a:lstStyle/>
          <a:p>
            <a:r>
              <a:rPr lang="en-US" dirty="0"/>
              <a:t>Applying the preclusion doctrines instead of the provisions of MCR subchapter 6.500</a:t>
            </a:r>
          </a:p>
          <a:p>
            <a:pPr lvl="1"/>
            <a:r>
              <a:rPr lang="en-US" dirty="0"/>
              <a:t>These preclusion doctrines include:</a:t>
            </a:r>
          </a:p>
          <a:p>
            <a:pPr lvl="2"/>
            <a:r>
              <a:rPr lang="en-US" dirty="0"/>
              <a:t>Res judicata</a:t>
            </a:r>
          </a:p>
          <a:p>
            <a:pPr lvl="2"/>
            <a:r>
              <a:rPr lang="en-US" dirty="0"/>
              <a:t>Collateral-attack doctrine </a:t>
            </a:r>
          </a:p>
          <a:p>
            <a:pPr lvl="2"/>
            <a:r>
              <a:rPr lang="en-US" dirty="0"/>
              <a:t>Law of the case  </a:t>
            </a:r>
          </a:p>
          <a:p>
            <a:pPr lvl="1"/>
            <a:r>
              <a:rPr lang="en-US" dirty="0"/>
              <a:t>Important to note that if res judicata worked as a bar, we would not be here today</a:t>
            </a:r>
          </a:p>
        </p:txBody>
      </p:sp>
      <p:sp>
        <p:nvSpPr>
          <p:cNvPr id="4" name="Slide Number Placeholder 3">
            <a:extLst>
              <a:ext uri="{FF2B5EF4-FFF2-40B4-BE49-F238E27FC236}">
                <a16:creationId xmlns:a16="http://schemas.microsoft.com/office/drawing/2014/main" id="{7BD5D7EE-FFC3-4188-8939-7C524913EEBA}"/>
              </a:ext>
            </a:extLst>
          </p:cNvPr>
          <p:cNvSpPr>
            <a:spLocks noGrp="1"/>
          </p:cNvSpPr>
          <p:nvPr>
            <p:ph type="sldNum" sz="quarter" idx="12"/>
          </p:nvPr>
        </p:nvSpPr>
        <p:spPr/>
        <p:txBody>
          <a:bodyPr/>
          <a:lstStyle/>
          <a:p>
            <a:fld id="{D57F1E4F-1CFF-5643-939E-02111984F565}" type="slidenum">
              <a:rPr lang="en-US" smtClean="0"/>
              <a:t>12</a:t>
            </a:fld>
            <a:endParaRPr lang="en-US" dirty="0"/>
          </a:p>
        </p:txBody>
      </p:sp>
    </p:spTree>
    <p:extLst>
      <p:ext uri="{BB962C8B-B14F-4D97-AF65-F5344CB8AC3E}">
        <p14:creationId xmlns:p14="http://schemas.microsoft.com/office/powerpoint/2010/main" val="2908688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C997-2BBC-4D2D-AC5D-8815AA5D4AB3}"/>
              </a:ext>
            </a:extLst>
          </p:cNvPr>
          <p:cNvSpPr>
            <a:spLocks noGrp="1"/>
          </p:cNvSpPr>
          <p:nvPr>
            <p:ph type="title"/>
          </p:nvPr>
        </p:nvSpPr>
        <p:spPr/>
        <p:txBody>
          <a:bodyPr/>
          <a:lstStyle/>
          <a:p>
            <a:r>
              <a:rPr lang="en-US" dirty="0"/>
              <a:t>Issue #5</a:t>
            </a:r>
          </a:p>
        </p:txBody>
      </p:sp>
      <p:sp>
        <p:nvSpPr>
          <p:cNvPr id="3" name="Content Placeholder 2">
            <a:extLst>
              <a:ext uri="{FF2B5EF4-FFF2-40B4-BE49-F238E27FC236}">
                <a16:creationId xmlns:a16="http://schemas.microsoft.com/office/drawing/2014/main" id="{7DD2E446-4021-4AD6-BF2B-B35CC15DB169}"/>
              </a:ext>
            </a:extLst>
          </p:cNvPr>
          <p:cNvSpPr>
            <a:spLocks noGrp="1"/>
          </p:cNvSpPr>
          <p:nvPr>
            <p:ph idx="1"/>
          </p:nvPr>
        </p:nvSpPr>
        <p:spPr/>
        <p:txBody>
          <a:bodyPr>
            <a:normAutofit/>
          </a:bodyPr>
          <a:lstStyle/>
          <a:p>
            <a:r>
              <a:rPr lang="en-US" dirty="0"/>
              <a:t>Relying on the overruled “substantial defense” language on claims of ineffective assistance based on the failure to call witnesses</a:t>
            </a:r>
          </a:p>
          <a:p>
            <a:pPr lvl="1"/>
            <a:r>
              <a:rPr lang="en-US" dirty="0"/>
              <a:t>See People v Jurewicz, 506 Mich 914 (2020) </a:t>
            </a:r>
          </a:p>
          <a:p>
            <a:pPr lvl="2"/>
            <a:r>
              <a:rPr lang="en-US" dirty="0"/>
              <a:t>The defendant was not required to show, in order to obtain relief for ineffective assistance of counsel, that trial counsel's failure to call witnesses deprived him of a substantial defense.  Rather, a claim of ineffective assistance of counsel premised on the failure to call witnesses is analyzed under the same standard as all other claims of ineffective assistance of counsel </a:t>
            </a:r>
          </a:p>
          <a:p>
            <a:pPr lvl="1"/>
            <a:r>
              <a:rPr lang="en-US" dirty="0"/>
              <a:t>Should be using the two prong Strickland Analysis</a:t>
            </a:r>
          </a:p>
          <a:p>
            <a:pPr lvl="2"/>
            <a:r>
              <a:rPr lang="en-US" dirty="0"/>
              <a:t>Counsel’s performance fell below an objective standard of reasonableness</a:t>
            </a:r>
          </a:p>
          <a:p>
            <a:pPr lvl="2"/>
            <a:r>
              <a:rPr lang="en-US" dirty="0"/>
              <a:t>If it was not for the counsel’s deficient performance there is a reasonable probability that the outcome would be different </a:t>
            </a:r>
          </a:p>
        </p:txBody>
      </p:sp>
      <p:sp>
        <p:nvSpPr>
          <p:cNvPr id="4" name="Slide Number Placeholder 3">
            <a:extLst>
              <a:ext uri="{FF2B5EF4-FFF2-40B4-BE49-F238E27FC236}">
                <a16:creationId xmlns:a16="http://schemas.microsoft.com/office/drawing/2014/main" id="{A92ED893-719A-4987-9982-F93E82201865}"/>
              </a:ext>
            </a:extLst>
          </p:cNvPr>
          <p:cNvSpPr>
            <a:spLocks noGrp="1"/>
          </p:cNvSpPr>
          <p:nvPr>
            <p:ph type="sldNum" sz="quarter" idx="12"/>
          </p:nvPr>
        </p:nvSpPr>
        <p:spPr/>
        <p:txBody>
          <a:bodyPr/>
          <a:lstStyle/>
          <a:p>
            <a:fld id="{D57F1E4F-1CFF-5643-939E-02111984F565}" type="slidenum">
              <a:rPr lang="en-US" smtClean="0"/>
              <a:t>13</a:t>
            </a:fld>
            <a:endParaRPr lang="en-US" dirty="0"/>
          </a:p>
        </p:txBody>
      </p:sp>
    </p:spTree>
    <p:extLst>
      <p:ext uri="{BB962C8B-B14F-4D97-AF65-F5344CB8AC3E}">
        <p14:creationId xmlns:p14="http://schemas.microsoft.com/office/powerpoint/2010/main" val="3994503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CB446-B217-4493-AE5F-E06E770DA79E}"/>
              </a:ext>
            </a:extLst>
          </p:cNvPr>
          <p:cNvSpPr>
            <a:spLocks noGrp="1"/>
          </p:cNvSpPr>
          <p:nvPr>
            <p:ph type="title"/>
          </p:nvPr>
        </p:nvSpPr>
        <p:spPr/>
        <p:txBody>
          <a:bodyPr/>
          <a:lstStyle/>
          <a:p>
            <a:r>
              <a:rPr lang="en-US" dirty="0"/>
              <a:t>Issue #6</a:t>
            </a:r>
          </a:p>
        </p:txBody>
      </p:sp>
      <p:sp>
        <p:nvSpPr>
          <p:cNvPr id="3" name="Content Placeholder 2">
            <a:extLst>
              <a:ext uri="{FF2B5EF4-FFF2-40B4-BE49-F238E27FC236}">
                <a16:creationId xmlns:a16="http://schemas.microsoft.com/office/drawing/2014/main" id="{0003ED55-10DF-4C4C-90A9-AE038CA859D2}"/>
              </a:ext>
            </a:extLst>
          </p:cNvPr>
          <p:cNvSpPr>
            <a:spLocks noGrp="1"/>
          </p:cNvSpPr>
          <p:nvPr>
            <p:ph idx="1"/>
          </p:nvPr>
        </p:nvSpPr>
        <p:spPr/>
        <p:txBody>
          <a:bodyPr>
            <a:normAutofit/>
          </a:bodyPr>
          <a:lstStyle/>
          <a:p>
            <a:r>
              <a:rPr lang="en-US" dirty="0"/>
              <a:t>Failing to correctly apply amendments to MCR 6.502(D) regarding recharacterization pro se motions</a:t>
            </a:r>
          </a:p>
          <a:p>
            <a:pPr lvl="1"/>
            <a:r>
              <a:rPr lang="en-US" dirty="0"/>
              <a:t>See MCR 6.502(B)(G)  	</a:t>
            </a:r>
            <a:endParaRPr lang="en-US" dirty="0">
              <a:highlight>
                <a:srgbClr val="FFFF00"/>
              </a:highlight>
            </a:endParaRPr>
          </a:p>
          <a:p>
            <a:pPr lvl="2"/>
            <a:r>
              <a:rPr lang="en-US" dirty="0"/>
              <a:t>When a pro se defendant files his or her first motion effectively seeking to set aside or modify the judgment but styles the motion as something other than a motion for relief from judgment, the court shall promptly notify the defendant of its intention to recharacterize the pleading as a motion for relief from judgment; inform the defendant of any effects this might have on subsequent motions for relief, see MCR 6.502(B), (G); and provide the defendant 90 days to withdraw or amend his or her motion before the court recharacterizes the motion.  If the court fails to provide this notice and opportunity for withdrawal or amendment, or the defendant establishes that notice was not actually received, the defendant's motion cannot be considered a motion for relief from judgment for purposes of MCR 6.502(B), (G).  The clerk of the court shall retain a copy of the motion.”</a:t>
            </a:r>
          </a:p>
        </p:txBody>
      </p:sp>
      <p:sp>
        <p:nvSpPr>
          <p:cNvPr id="4" name="Slide Number Placeholder 3">
            <a:extLst>
              <a:ext uri="{FF2B5EF4-FFF2-40B4-BE49-F238E27FC236}">
                <a16:creationId xmlns:a16="http://schemas.microsoft.com/office/drawing/2014/main" id="{FE34CF35-394A-424A-B790-1F35076832A2}"/>
              </a:ext>
            </a:extLst>
          </p:cNvPr>
          <p:cNvSpPr>
            <a:spLocks noGrp="1"/>
          </p:cNvSpPr>
          <p:nvPr>
            <p:ph type="sldNum" sz="quarter" idx="12"/>
          </p:nvPr>
        </p:nvSpPr>
        <p:spPr/>
        <p:txBody>
          <a:bodyPr/>
          <a:lstStyle/>
          <a:p>
            <a:fld id="{D57F1E4F-1CFF-5643-939E-02111984F565}" type="slidenum">
              <a:rPr lang="en-US" smtClean="0"/>
              <a:t>14</a:t>
            </a:fld>
            <a:endParaRPr lang="en-US" dirty="0"/>
          </a:p>
        </p:txBody>
      </p:sp>
    </p:spTree>
    <p:extLst>
      <p:ext uri="{BB962C8B-B14F-4D97-AF65-F5344CB8AC3E}">
        <p14:creationId xmlns:p14="http://schemas.microsoft.com/office/powerpoint/2010/main" val="1514267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A94A-56E6-4BEE-A5C2-06F42F6CCD0E}"/>
              </a:ext>
            </a:extLst>
          </p:cNvPr>
          <p:cNvSpPr>
            <a:spLocks noGrp="1"/>
          </p:cNvSpPr>
          <p:nvPr>
            <p:ph type="title"/>
          </p:nvPr>
        </p:nvSpPr>
        <p:spPr/>
        <p:txBody>
          <a:bodyPr/>
          <a:lstStyle/>
          <a:p>
            <a:r>
              <a:rPr lang="en-US" dirty="0"/>
              <a:t>MCR 6.502(D) – Return of Insufficient Motion</a:t>
            </a:r>
          </a:p>
        </p:txBody>
      </p:sp>
      <p:sp>
        <p:nvSpPr>
          <p:cNvPr id="3" name="Content Placeholder 2">
            <a:extLst>
              <a:ext uri="{FF2B5EF4-FFF2-40B4-BE49-F238E27FC236}">
                <a16:creationId xmlns:a16="http://schemas.microsoft.com/office/drawing/2014/main" id="{0B994FCA-095E-44EC-A654-81F3711701B4}"/>
              </a:ext>
            </a:extLst>
          </p:cNvPr>
          <p:cNvSpPr>
            <a:spLocks noGrp="1"/>
          </p:cNvSpPr>
          <p:nvPr>
            <p:ph idx="1"/>
          </p:nvPr>
        </p:nvSpPr>
        <p:spPr/>
        <p:txBody>
          <a:bodyPr>
            <a:normAutofit fontScale="85000" lnSpcReduction="10000"/>
          </a:bodyPr>
          <a:lstStyle/>
          <a:p>
            <a:r>
              <a:rPr lang="en-US" dirty="0"/>
              <a:t>If a motion is not submitted on a form approved by the State Court Administrative Office, or does not substantially comply with the requirements of these rules, the court shall either direct that it be returned to the defendant with a statement of the reasons for its return, along with the appropriate form, or adjudicate the motion under the provisions of these rules. When a </a:t>
            </a:r>
            <a:r>
              <a:rPr lang="en-US" i="1" dirty="0"/>
              <a:t>pro se</a:t>
            </a:r>
            <a:r>
              <a:rPr lang="en-US" dirty="0"/>
              <a:t> defendant files his or her first motion effectively seeking to set aside or modify the judgment but styles the motion as something other than a motion for relief from judgment, the court shall promptly notify the defendant of its intention to recharacterize the pleading as a motion for relief from judgment; inform the defendant of any effects this might have on subsequent motions for relief, see MCR 6.502(B), (G); and provide the defendant 90 days to withdraw or amend his or her motion before the court recharacterizes the motion. If the court fails to provide this notice and opportunity for withdrawal or amendment, or the defendant establishes that notice was not actually received, the defendant's motion cannot be considered a motion for relief from judgment for purposes of MCR 6.502(B), (G). The clerk of the court shall retain a copy of the motion.</a:t>
            </a:r>
          </a:p>
        </p:txBody>
      </p:sp>
      <p:sp>
        <p:nvSpPr>
          <p:cNvPr id="4" name="Slide Number Placeholder 3">
            <a:extLst>
              <a:ext uri="{FF2B5EF4-FFF2-40B4-BE49-F238E27FC236}">
                <a16:creationId xmlns:a16="http://schemas.microsoft.com/office/drawing/2014/main" id="{2A365B4B-06BE-47E6-8285-829AF7961FB4}"/>
              </a:ext>
            </a:extLst>
          </p:cNvPr>
          <p:cNvSpPr>
            <a:spLocks noGrp="1"/>
          </p:cNvSpPr>
          <p:nvPr>
            <p:ph type="sldNum" sz="quarter" idx="12"/>
          </p:nvPr>
        </p:nvSpPr>
        <p:spPr/>
        <p:txBody>
          <a:bodyPr/>
          <a:lstStyle/>
          <a:p>
            <a:fld id="{D57F1E4F-1CFF-5643-939E-02111984F565}" type="slidenum">
              <a:rPr lang="en-US" smtClean="0"/>
              <a:t>15</a:t>
            </a:fld>
            <a:endParaRPr lang="en-US" dirty="0"/>
          </a:p>
        </p:txBody>
      </p:sp>
    </p:spTree>
    <p:extLst>
      <p:ext uri="{BB962C8B-B14F-4D97-AF65-F5344CB8AC3E}">
        <p14:creationId xmlns:p14="http://schemas.microsoft.com/office/powerpoint/2010/main" val="821797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0417F-9617-40CC-9292-25E7B5120029}"/>
              </a:ext>
            </a:extLst>
          </p:cNvPr>
          <p:cNvSpPr>
            <a:spLocks noGrp="1"/>
          </p:cNvSpPr>
          <p:nvPr>
            <p:ph type="title"/>
          </p:nvPr>
        </p:nvSpPr>
        <p:spPr/>
        <p:txBody>
          <a:bodyPr/>
          <a:lstStyle/>
          <a:p>
            <a:r>
              <a:rPr lang="en-US" dirty="0"/>
              <a:t>Issue #7 &amp; 8</a:t>
            </a:r>
          </a:p>
        </p:txBody>
      </p:sp>
      <p:sp>
        <p:nvSpPr>
          <p:cNvPr id="3" name="Content Placeholder 2">
            <a:extLst>
              <a:ext uri="{FF2B5EF4-FFF2-40B4-BE49-F238E27FC236}">
                <a16:creationId xmlns:a16="http://schemas.microsoft.com/office/drawing/2014/main" id="{0CA09BE7-56E4-4447-9758-7A6CE3DECEBA}"/>
              </a:ext>
            </a:extLst>
          </p:cNvPr>
          <p:cNvSpPr>
            <a:spLocks noGrp="1"/>
          </p:cNvSpPr>
          <p:nvPr>
            <p:ph idx="1"/>
          </p:nvPr>
        </p:nvSpPr>
        <p:spPr/>
        <p:txBody>
          <a:bodyPr/>
          <a:lstStyle/>
          <a:p>
            <a:r>
              <a:rPr lang="en-US" dirty="0"/>
              <a:t>Holding that newly discovered impeachment evidence can never be a basis to grant a new trial</a:t>
            </a:r>
          </a:p>
          <a:p>
            <a:pPr lvl="1"/>
            <a:r>
              <a:rPr lang="en-US" dirty="0"/>
              <a:t>See People v Grissom, 492 Mich 296, 321 (2012) </a:t>
            </a:r>
          </a:p>
          <a:p>
            <a:r>
              <a:rPr lang="en-US" dirty="0"/>
              <a:t>Also holding that newly available evidence can never warrant a new trial under Cress </a:t>
            </a:r>
          </a:p>
          <a:p>
            <a:pPr lvl="1"/>
            <a:r>
              <a:rPr lang="en-US" dirty="0"/>
              <a:t>See People v Rao, 491 Mich 271, 279 (2012) </a:t>
            </a:r>
          </a:p>
          <a:p>
            <a:pPr lvl="2"/>
            <a:r>
              <a:rPr lang="en-US" dirty="0"/>
              <a:t>“This Court has long held that a new trial may be granted on the basis of newly discovered evidence and has applied the same four part test for ruling on such motions for over a century” 	</a:t>
            </a:r>
          </a:p>
        </p:txBody>
      </p:sp>
      <p:sp>
        <p:nvSpPr>
          <p:cNvPr id="4" name="Slide Number Placeholder 3">
            <a:extLst>
              <a:ext uri="{FF2B5EF4-FFF2-40B4-BE49-F238E27FC236}">
                <a16:creationId xmlns:a16="http://schemas.microsoft.com/office/drawing/2014/main" id="{489370F3-E95C-4EFC-B5A4-8AF93929396A}"/>
              </a:ext>
            </a:extLst>
          </p:cNvPr>
          <p:cNvSpPr>
            <a:spLocks noGrp="1"/>
          </p:cNvSpPr>
          <p:nvPr>
            <p:ph type="sldNum" sz="quarter" idx="12"/>
          </p:nvPr>
        </p:nvSpPr>
        <p:spPr/>
        <p:txBody>
          <a:bodyPr/>
          <a:lstStyle/>
          <a:p>
            <a:fld id="{D57F1E4F-1CFF-5643-939E-02111984F565}" type="slidenum">
              <a:rPr lang="en-US" smtClean="0"/>
              <a:t>16</a:t>
            </a:fld>
            <a:endParaRPr lang="en-US" dirty="0"/>
          </a:p>
        </p:txBody>
      </p:sp>
    </p:spTree>
    <p:extLst>
      <p:ext uri="{BB962C8B-B14F-4D97-AF65-F5344CB8AC3E}">
        <p14:creationId xmlns:p14="http://schemas.microsoft.com/office/powerpoint/2010/main" val="268277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8A9C-260C-4A41-B11C-51CA6488899A}"/>
              </a:ext>
            </a:extLst>
          </p:cNvPr>
          <p:cNvSpPr>
            <a:spLocks noGrp="1"/>
          </p:cNvSpPr>
          <p:nvPr>
            <p:ph type="title"/>
          </p:nvPr>
        </p:nvSpPr>
        <p:spPr/>
        <p:txBody>
          <a:bodyPr/>
          <a:lstStyle/>
          <a:p>
            <a:r>
              <a:rPr lang="en-US" dirty="0"/>
              <a:t>MCR 6.508(D) – Entitlement to Relief </a:t>
            </a:r>
            <a:br>
              <a:rPr lang="en-US" dirty="0"/>
            </a:br>
            <a:endParaRPr lang="en-US" dirty="0"/>
          </a:p>
        </p:txBody>
      </p:sp>
      <p:sp>
        <p:nvSpPr>
          <p:cNvPr id="3" name="Content Placeholder 2">
            <a:extLst>
              <a:ext uri="{FF2B5EF4-FFF2-40B4-BE49-F238E27FC236}">
                <a16:creationId xmlns:a16="http://schemas.microsoft.com/office/drawing/2014/main" id="{B5D000C2-3052-480A-B81A-BE164F6D693B}"/>
              </a:ext>
            </a:extLst>
          </p:cNvPr>
          <p:cNvSpPr>
            <a:spLocks noGrp="1"/>
          </p:cNvSpPr>
          <p:nvPr>
            <p:ph idx="1"/>
          </p:nvPr>
        </p:nvSpPr>
        <p:spPr/>
        <p:txBody>
          <a:bodyPr/>
          <a:lstStyle/>
          <a:p>
            <a:pPr lvl="1"/>
            <a:r>
              <a:rPr lang="en-US" dirty="0"/>
              <a:t>“The defendant has the burden of establishing entitlement to the relief requested.”  Relief may not be granted if the motion does any of these three things: </a:t>
            </a:r>
          </a:p>
          <a:p>
            <a:pPr lvl="2"/>
            <a:r>
              <a:rPr lang="en-US" dirty="0"/>
              <a:t>“Seeks relief from a judgment of conviction from a judgment of conviction and sentence that still is subject to challenge on appeal pursuant to subchapter 7.200 or subchapter 7.300” </a:t>
            </a:r>
          </a:p>
          <a:p>
            <a:pPr lvl="2"/>
            <a:r>
              <a:rPr lang="en-US" dirty="0"/>
              <a:t>“Alleges grounds for relief which were decided against the defendant in a prior appeal or proceeding under this subchapter, unless the defendant establishes that a retroactive change in the law has undermined the prior decision…” </a:t>
            </a:r>
          </a:p>
          <a:p>
            <a:pPr lvl="2"/>
            <a:r>
              <a:rPr lang="en-US" dirty="0"/>
              <a:t>“Alleges grounds for relief, other than jurisdictional defects, which could have been raised on appeal from the conviction and sentence or in a prior motion…” </a:t>
            </a:r>
          </a:p>
          <a:p>
            <a:endParaRPr lang="en-US" dirty="0"/>
          </a:p>
        </p:txBody>
      </p:sp>
      <p:sp>
        <p:nvSpPr>
          <p:cNvPr id="4" name="Slide Number Placeholder 3">
            <a:extLst>
              <a:ext uri="{FF2B5EF4-FFF2-40B4-BE49-F238E27FC236}">
                <a16:creationId xmlns:a16="http://schemas.microsoft.com/office/drawing/2014/main" id="{21AFF5F7-E88F-453B-A809-E7E578C45819}"/>
              </a:ext>
            </a:extLst>
          </p:cNvPr>
          <p:cNvSpPr>
            <a:spLocks noGrp="1"/>
          </p:cNvSpPr>
          <p:nvPr>
            <p:ph type="sldNum" sz="quarter" idx="12"/>
          </p:nvPr>
        </p:nvSpPr>
        <p:spPr/>
        <p:txBody>
          <a:bodyPr/>
          <a:lstStyle/>
          <a:p>
            <a:fld id="{D57F1E4F-1CFF-5643-939E-02111984F565}" type="slidenum">
              <a:rPr lang="en-US" smtClean="0"/>
              <a:t>17</a:t>
            </a:fld>
            <a:endParaRPr lang="en-US" dirty="0"/>
          </a:p>
        </p:txBody>
      </p:sp>
    </p:spTree>
    <p:extLst>
      <p:ext uri="{BB962C8B-B14F-4D97-AF65-F5344CB8AC3E}">
        <p14:creationId xmlns:p14="http://schemas.microsoft.com/office/powerpoint/2010/main" val="1831827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E8342-F3B6-45A0-B065-6DDBC2191604}"/>
              </a:ext>
            </a:extLst>
          </p:cNvPr>
          <p:cNvSpPr>
            <a:spLocks noGrp="1"/>
          </p:cNvSpPr>
          <p:nvPr>
            <p:ph type="title"/>
          </p:nvPr>
        </p:nvSpPr>
        <p:spPr/>
        <p:txBody>
          <a:bodyPr/>
          <a:lstStyle/>
          <a:p>
            <a:r>
              <a:rPr lang="en-US" dirty="0"/>
              <a:t>Issue # 9	</a:t>
            </a:r>
          </a:p>
        </p:txBody>
      </p:sp>
      <p:sp>
        <p:nvSpPr>
          <p:cNvPr id="3" name="Content Placeholder 2">
            <a:extLst>
              <a:ext uri="{FF2B5EF4-FFF2-40B4-BE49-F238E27FC236}">
                <a16:creationId xmlns:a16="http://schemas.microsoft.com/office/drawing/2014/main" id="{BB51EC4C-861D-4A81-8E2C-982DE2A2B85D}"/>
              </a:ext>
            </a:extLst>
          </p:cNvPr>
          <p:cNvSpPr>
            <a:spLocks noGrp="1"/>
          </p:cNvSpPr>
          <p:nvPr>
            <p:ph idx="1"/>
          </p:nvPr>
        </p:nvSpPr>
        <p:spPr/>
        <p:txBody>
          <a:bodyPr/>
          <a:lstStyle/>
          <a:p>
            <a:r>
              <a:rPr lang="en-US" dirty="0"/>
              <a:t>Holding that issues are barred because they were raised on direct review when the issue was either not raised or not decided</a:t>
            </a:r>
          </a:p>
          <a:p>
            <a:r>
              <a:rPr lang="en-US" dirty="0"/>
              <a:t>MCR 6.508(2)</a:t>
            </a:r>
          </a:p>
          <a:p>
            <a:r>
              <a:rPr lang="en-US" dirty="0"/>
              <a:t>Often arises in claim of ineffective assistance of counsel</a:t>
            </a:r>
          </a:p>
        </p:txBody>
      </p:sp>
      <p:sp>
        <p:nvSpPr>
          <p:cNvPr id="4" name="Slide Number Placeholder 3">
            <a:extLst>
              <a:ext uri="{FF2B5EF4-FFF2-40B4-BE49-F238E27FC236}">
                <a16:creationId xmlns:a16="http://schemas.microsoft.com/office/drawing/2014/main" id="{04291C9A-ACBC-4757-B522-0F85D167DA93}"/>
              </a:ext>
            </a:extLst>
          </p:cNvPr>
          <p:cNvSpPr>
            <a:spLocks noGrp="1"/>
          </p:cNvSpPr>
          <p:nvPr>
            <p:ph type="sldNum" sz="quarter" idx="12"/>
          </p:nvPr>
        </p:nvSpPr>
        <p:spPr/>
        <p:txBody>
          <a:bodyPr/>
          <a:lstStyle/>
          <a:p>
            <a:fld id="{D57F1E4F-1CFF-5643-939E-02111984F565}" type="slidenum">
              <a:rPr lang="en-US" smtClean="0"/>
              <a:t>18</a:t>
            </a:fld>
            <a:endParaRPr lang="en-US" dirty="0"/>
          </a:p>
        </p:txBody>
      </p:sp>
    </p:spTree>
    <p:extLst>
      <p:ext uri="{BB962C8B-B14F-4D97-AF65-F5344CB8AC3E}">
        <p14:creationId xmlns:p14="http://schemas.microsoft.com/office/powerpoint/2010/main" val="198048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4F3FE-6418-4AFC-9A58-643DE445B347}"/>
              </a:ext>
            </a:extLst>
          </p:cNvPr>
          <p:cNvSpPr>
            <a:spLocks noGrp="1"/>
          </p:cNvSpPr>
          <p:nvPr>
            <p:ph type="title"/>
          </p:nvPr>
        </p:nvSpPr>
        <p:spPr/>
        <p:txBody>
          <a:bodyPr/>
          <a:lstStyle/>
          <a:p>
            <a:r>
              <a:rPr lang="en-US" dirty="0"/>
              <a:t>How to Ensure these Errors are not Made </a:t>
            </a:r>
          </a:p>
        </p:txBody>
      </p:sp>
      <p:pic>
        <p:nvPicPr>
          <p:cNvPr id="5" name="Content Placeholder 4">
            <a:extLst>
              <a:ext uri="{FF2B5EF4-FFF2-40B4-BE49-F238E27FC236}">
                <a16:creationId xmlns:a16="http://schemas.microsoft.com/office/drawing/2014/main" id="{D7595D42-49EA-4AEB-BDB0-EFF68AAFDE35}"/>
              </a:ext>
            </a:extLst>
          </p:cNvPr>
          <p:cNvPicPr>
            <a:picLocks noGrp="1" noChangeAspect="1"/>
          </p:cNvPicPr>
          <p:nvPr>
            <p:ph idx="1"/>
          </p:nvPr>
        </p:nvPicPr>
        <p:blipFill>
          <a:blip r:embed="rId3"/>
          <a:stretch>
            <a:fillRect/>
          </a:stretch>
        </p:blipFill>
        <p:spPr>
          <a:xfrm>
            <a:off x="914400" y="2000990"/>
            <a:ext cx="3292183" cy="4260473"/>
          </a:xfrm>
        </p:spPr>
      </p:pic>
      <p:pic>
        <p:nvPicPr>
          <p:cNvPr id="7" name="Picture 6">
            <a:extLst>
              <a:ext uri="{FF2B5EF4-FFF2-40B4-BE49-F238E27FC236}">
                <a16:creationId xmlns:a16="http://schemas.microsoft.com/office/drawing/2014/main" id="{5B41580A-DCB0-40C3-98DE-D558B8D316CF}"/>
              </a:ext>
            </a:extLst>
          </p:cNvPr>
          <p:cNvPicPr>
            <a:picLocks noChangeAspect="1"/>
          </p:cNvPicPr>
          <p:nvPr/>
        </p:nvPicPr>
        <p:blipFill>
          <a:blip r:embed="rId4"/>
          <a:stretch>
            <a:fillRect/>
          </a:stretch>
        </p:blipFill>
        <p:spPr>
          <a:xfrm>
            <a:off x="4549714" y="2000990"/>
            <a:ext cx="3292185" cy="4260474"/>
          </a:xfrm>
          <a:prstGeom prst="rect">
            <a:avLst/>
          </a:prstGeom>
        </p:spPr>
      </p:pic>
      <p:pic>
        <p:nvPicPr>
          <p:cNvPr id="11" name="Picture 10">
            <a:extLst>
              <a:ext uri="{FF2B5EF4-FFF2-40B4-BE49-F238E27FC236}">
                <a16:creationId xmlns:a16="http://schemas.microsoft.com/office/drawing/2014/main" id="{A51265D1-9F04-425F-B7A0-D52F716A74A5}"/>
              </a:ext>
            </a:extLst>
          </p:cNvPr>
          <p:cNvPicPr>
            <a:picLocks noChangeAspect="1"/>
          </p:cNvPicPr>
          <p:nvPr/>
        </p:nvPicPr>
        <p:blipFill>
          <a:blip r:embed="rId5"/>
          <a:stretch>
            <a:fillRect/>
          </a:stretch>
        </p:blipFill>
        <p:spPr>
          <a:xfrm>
            <a:off x="8345002" y="2000989"/>
            <a:ext cx="3292185" cy="4260474"/>
          </a:xfrm>
          <a:prstGeom prst="rect">
            <a:avLst/>
          </a:prstGeom>
        </p:spPr>
      </p:pic>
      <p:sp>
        <p:nvSpPr>
          <p:cNvPr id="3" name="Slide Number Placeholder 2">
            <a:extLst>
              <a:ext uri="{FF2B5EF4-FFF2-40B4-BE49-F238E27FC236}">
                <a16:creationId xmlns:a16="http://schemas.microsoft.com/office/drawing/2014/main" id="{D245829A-31E7-4C8A-B2A4-197B20415700}"/>
              </a:ext>
            </a:extLst>
          </p:cNvPr>
          <p:cNvSpPr>
            <a:spLocks noGrp="1"/>
          </p:cNvSpPr>
          <p:nvPr>
            <p:ph type="sldNum" sz="quarter" idx="12"/>
          </p:nvPr>
        </p:nvSpPr>
        <p:spPr/>
        <p:txBody>
          <a:bodyPr/>
          <a:lstStyle/>
          <a:p>
            <a:fld id="{D57F1E4F-1CFF-5643-939E-02111984F565}" type="slidenum">
              <a:rPr lang="en-US" smtClean="0"/>
              <a:t>19</a:t>
            </a:fld>
            <a:endParaRPr lang="en-US" dirty="0"/>
          </a:p>
        </p:txBody>
      </p:sp>
      <p:sp>
        <p:nvSpPr>
          <p:cNvPr id="4" name="TextBox 3">
            <a:extLst>
              <a:ext uri="{FF2B5EF4-FFF2-40B4-BE49-F238E27FC236}">
                <a16:creationId xmlns:a16="http://schemas.microsoft.com/office/drawing/2014/main" id="{6C91A406-4758-4CD3-9D31-90B9D0E94E56}"/>
              </a:ext>
            </a:extLst>
          </p:cNvPr>
          <p:cNvSpPr txBox="1"/>
          <p:nvPr/>
        </p:nvSpPr>
        <p:spPr>
          <a:xfrm>
            <a:off x="9720667" y="1483916"/>
            <a:ext cx="1470072" cy="369332"/>
          </a:xfrm>
          <a:prstGeom prst="rect">
            <a:avLst/>
          </a:prstGeom>
          <a:noFill/>
        </p:spPr>
        <p:txBody>
          <a:bodyPr wrap="square" rtlCol="0">
            <a:spAutoFit/>
          </a:bodyPr>
          <a:lstStyle/>
          <a:p>
            <a:r>
              <a:rPr lang="en-US" dirty="0"/>
              <a:t>*Handout*</a:t>
            </a:r>
          </a:p>
        </p:txBody>
      </p:sp>
    </p:spTree>
    <p:extLst>
      <p:ext uri="{BB962C8B-B14F-4D97-AF65-F5344CB8AC3E}">
        <p14:creationId xmlns:p14="http://schemas.microsoft.com/office/powerpoint/2010/main" val="1150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7A10-B2C9-474C-BAA0-8A8491E29201}"/>
              </a:ext>
            </a:extLst>
          </p:cNvPr>
          <p:cNvSpPr>
            <a:spLocks noGrp="1"/>
          </p:cNvSpPr>
          <p:nvPr>
            <p:ph type="title"/>
          </p:nvPr>
        </p:nvSpPr>
        <p:spPr>
          <a:xfrm>
            <a:off x="1295633" y="2211102"/>
            <a:ext cx="8825657" cy="1915647"/>
          </a:xfrm>
        </p:spPr>
        <p:txBody>
          <a:bodyPr/>
          <a:lstStyle/>
          <a:p>
            <a:pPr algn="ctr"/>
            <a:r>
              <a:rPr lang="en-US" dirty="0"/>
              <a:t>More Recent Cases Dealing with Post Judgment Relief in the Michigan Court of Appeals</a:t>
            </a:r>
          </a:p>
        </p:txBody>
      </p:sp>
      <p:sp>
        <p:nvSpPr>
          <p:cNvPr id="3" name="Slide Number Placeholder 2">
            <a:extLst>
              <a:ext uri="{FF2B5EF4-FFF2-40B4-BE49-F238E27FC236}">
                <a16:creationId xmlns:a16="http://schemas.microsoft.com/office/drawing/2014/main" id="{AFEDC421-DA77-47D5-BB48-BB883D85D127}"/>
              </a:ext>
            </a:extLst>
          </p:cNvPr>
          <p:cNvSpPr>
            <a:spLocks noGrp="1"/>
          </p:cNvSpPr>
          <p:nvPr>
            <p:ph type="sldNum" sz="quarter" idx="12"/>
          </p:nvPr>
        </p:nvSpPr>
        <p:spPr/>
        <p:txBody>
          <a:bodyPr/>
          <a:lstStyle/>
          <a:p>
            <a:fld id="{D57F1E4F-1CFF-5643-939E-02111984F565}" type="slidenum">
              <a:rPr lang="en-US" smtClean="0"/>
              <a:t>20</a:t>
            </a:fld>
            <a:endParaRPr lang="en-US" dirty="0"/>
          </a:p>
        </p:txBody>
      </p:sp>
    </p:spTree>
    <p:extLst>
      <p:ext uri="{BB962C8B-B14F-4D97-AF65-F5344CB8AC3E}">
        <p14:creationId xmlns:p14="http://schemas.microsoft.com/office/powerpoint/2010/main" val="1710355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74F66-5B6D-474B-A7E0-D242DE5797C6}"/>
              </a:ext>
            </a:extLst>
          </p:cNvPr>
          <p:cNvSpPr>
            <a:spLocks noGrp="1"/>
          </p:cNvSpPr>
          <p:nvPr>
            <p:ph type="title"/>
          </p:nvPr>
        </p:nvSpPr>
        <p:spPr/>
        <p:txBody>
          <a:bodyPr/>
          <a:lstStyle/>
          <a:p>
            <a:r>
              <a:rPr lang="en-US" dirty="0"/>
              <a:t>Four Cases from 2025 </a:t>
            </a:r>
          </a:p>
        </p:txBody>
      </p:sp>
      <p:sp>
        <p:nvSpPr>
          <p:cNvPr id="3" name="Content Placeholder 2">
            <a:extLst>
              <a:ext uri="{FF2B5EF4-FFF2-40B4-BE49-F238E27FC236}">
                <a16:creationId xmlns:a16="http://schemas.microsoft.com/office/drawing/2014/main" id="{74E17844-81FD-45DE-9378-19CC77CAA676}"/>
              </a:ext>
            </a:extLst>
          </p:cNvPr>
          <p:cNvSpPr>
            <a:spLocks noGrp="1"/>
          </p:cNvSpPr>
          <p:nvPr>
            <p:ph idx="1"/>
          </p:nvPr>
        </p:nvSpPr>
        <p:spPr/>
        <p:txBody>
          <a:bodyPr>
            <a:normAutofit fontScale="77500" lnSpcReduction="20000"/>
          </a:bodyPr>
          <a:lstStyle/>
          <a:p>
            <a:r>
              <a:rPr lang="en-US" i="1" dirty="0"/>
              <a:t>People v Bacall</a:t>
            </a:r>
            <a:r>
              <a:rPr lang="en-US" dirty="0"/>
              <a:t>, (COA #369227) Published  (2025) </a:t>
            </a:r>
          </a:p>
          <a:p>
            <a:pPr lvl="1"/>
            <a:r>
              <a:rPr lang="en-US" dirty="0"/>
              <a:t>Defendant moved for relief from judgment based on the introduction of new evidence. This allowed for a successive post conviction motion for relief. Reversed and remanded for further proceedings. </a:t>
            </a:r>
          </a:p>
          <a:p>
            <a:r>
              <a:rPr lang="en-US" i="1" dirty="0"/>
              <a:t>People v Abraham</a:t>
            </a:r>
            <a:r>
              <a:rPr lang="en-US" dirty="0"/>
              <a:t>, (COA #364574) Published (2025) </a:t>
            </a:r>
          </a:p>
          <a:p>
            <a:pPr lvl="1"/>
            <a:r>
              <a:rPr lang="en-US" dirty="0"/>
              <a:t>The defendant was successful on his third motion for relief from judgment (MCR 6.502). The COA affirmed and concluded that the sentence of mandatory LWOP is not cruel or unusual punishment for this defendant.</a:t>
            </a:r>
          </a:p>
          <a:p>
            <a:r>
              <a:rPr lang="en-US" i="1" dirty="0"/>
              <a:t>People v Nard, </a:t>
            </a:r>
            <a:r>
              <a:rPr lang="en-US" dirty="0"/>
              <a:t>(COA #369185) Published (2025) </a:t>
            </a:r>
          </a:p>
          <a:p>
            <a:pPr lvl="1"/>
            <a:r>
              <a:rPr lang="en-US" dirty="0"/>
              <a:t>Defendant was convicted and sentenced to two counts of second degree murder. After </a:t>
            </a:r>
            <a:r>
              <a:rPr lang="en-US" i="1" dirty="0"/>
              <a:t>People v Stovall</a:t>
            </a:r>
            <a:r>
              <a:rPr lang="en-US" dirty="0"/>
              <a:t>, 510 Mich 301 (2022) the trial court resentenced the defendant. The defendant appealed the new sentences. The COA affirmed the trial courts decision. </a:t>
            </a:r>
          </a:p>
          <a:p>
            <a:r>
              <a:rPr lang="en-US" i="1" dirty="0"/>
              <a:t>People v Eads</a:t>
            </a:r>
            <a:r>
              <a:rPr lang="en-US" dirty="0"/>
              <a:t>, (COA #357332) Published (2025)</a:t>
            </a:r>
          </a:p>
          <a:p>
            <a:pPr lvl="1"/>
            <a:r>
              <a:rPr lang="en-US" dirty="0"/>
              <a:t>The defendant was sentenced to LWOP. The defendant was granted a motion for relief from judgment (MCR 6.508(D)) after the Supreme Court remanded it back to the COA. The COA reversed the trial courts decision and vacated the sentence due to the ruling in</a:t>
            </a:r>
            <a:r>
              <a:rPr lang="en-US" i="1" dirty="0"/>
              <a:t> Miller v Alabama </a:t>
            </a:r>
            <a:r>
              <a:rPr lang="en-US" dirty="0"/>
              <a:t>(2012). </a:t>
            </a:r>
          </a:p>
        </p:txBody>
      </p:sp>
      <p:sp>
        <p:nvSpPr>
          <p:cNvPr id="4" name="Slide Number Placeholder 3">
            <a:extLst>
              <a:ext uri="{FF2B5EF4-FFF2-40B4-BE49-F238E27FC236}">
                <a16:creationId xmlns:a16="http://schemas.microsoft.com/office/drawing/2014/main" id="{239A71AC-68B8-4923-866F-EEE794714033}"/>
              </a:ext>
            </a:extLst>
          </p:cNvPr>
          <p:cNvSpPr>
            <a:spLocks noGrp="1"/>
          </p:cNvSpPr>
          <p:nvPr>
            <p:ph type="sldNum" sz="quarter" idx="12"/>
          </p:nvPr>
        </p:nvSpPr>
        <p:spPr/>
        <p:txBody>
          <a:bodyPr/>
          <a:lstStyle/>
          <a:p>
            <a:fld id="{D57F1E4F-1CFF-5643-939E-02111984F565}" type="slidenum">
              <a:rPr lang="en-US" smtClean="0"/>
              <a:t>21</a:t>
            </a:fld>
            <a:endParaRPr lang="en-US" dirty="0"/>
          </a:p>
        </p:txBody>
      </p:sp>
    </p:spTree>
    <p:extLst>
      <p:ext uri="{BB962C8B-B14F-4D97-AF65-F5344CB8AC3E}">
        <p14:creationId xmlns:p14="http://schemas.microsoft.com/office/powerpoint/2010/main" val="1951361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F33B-EBE6-418E-A30B-9E153ECFCB2F}"/>
              </a:ext>
            </a:extLst>
          </p:cNvPr>
          <p:cNvSpPr>
            <a:spLocks noGrp="1"/>
          </p:cNvSpPr>
          <p:nvPr>
            <p:ph type="title"/>
          </p:nvPr>
        </p:nvSpPr>
        <p:spPr/>
        <p:txBody>
          <a:bodyPr/>
          <a:lstStyle/>
          <a:p>
            <a:r>
              <a:rPr lang="en-US" dirty="0"/>
              <a:t>Four  Cases from 2022 - 2025 </a:t>
            </a:r>
          </a:p>
        </p:txBody>
      </p:sp>
      <p:sp>
        <p:nvSpPr>
          <p:cNvPr id="3" name="Content Placeholder 2">
            <a:extLst>
              <a:ext uri="{FF2B5EF4-FFF2-40B4-BE49-F238E27FC236}">
                <a16:creationId xmlns:a16="http://schemas.microsoft.com/office/drawing/2014/main" id="{4996C814-A84F-4160-BF97-887DE145B7BF}"/>
              </a:ext>
            </a:extLst>
          </p:cNvPr>
          <p:cNvSpPr>
            <a:spLocks noGrp="1"/>
          </p:cNvSpPr>
          <p:nvPr>
            <p:ph idx="1"/>
          </p:nvPr>
        </p:nvSpPr>
        <p:spPr/>
        <p:txBody>
          <a:bodyPr>
            <a:normAutofit fontScale="85000" lnSpcReduction="20000"/>
          </a:bodyPr>
          <a:lstStyle/>
          <a:p>
            <a:r>
              <a:rPr lang="en-US" i="1" dirty="0"/>
              <a:t>People v Carter</a:t>
            </a:r>
            <a:r>
              <a:rPr lang="en-US" dirty="0"/>
              <a:t>, (SC #167591) (COA #369956) (2025) </a:t>
            </a:r>
          </a:p>
          <a:p>
            <a:pPr lvl="1"/>
            <a:r>
              <a:rPr lang="en-US" dirty="0"/>
              <a:t>The Supreme Court denied the application for leave to appeal that the COA ordered in 2024 because the defendants motion for relief from judgment is prohibited by MCR 6.502(G).</a:t>
            </a:r>
          </a:p>
          <a:p>
            <a:r>
              <a:rPr lang="en-US" i="1" dirty="0"/>
              <a:t>People v Onumonu, (</a:t>
            </a:r>
            <a:r>
              <a:rPr lang="en-US" dirty="0"/>
              <a:t>COA #363065) Unpublished (2024) </a:t>
            </a:r>
          </a:p>
          <a:p>
            <a:pPr lvl="1"/>
            <a:r>
              <a:rPr lang="en-US" dirty="0"/>
              <a:t>The defendant moved for relief from judgment under MCR 6.501. There was new evidence found. The defendant was granted an evidentiary hearing. The hearing will determine whether or not the defendant is granted a new trial under MCR 6.508(D). </a:t>
            </a:r>
          </a:p>
          <a:p>
            <a:r>
              <a:rPr lang="en-US" i="1" dirty="0"/>
              <a:t>People v Good, </a:t>
            </a:r>
            <a:r>
              <a:rPr lang="en-US" dirty="0"/>
              <a:t>346 Mich. App. 275 (2023) </a:t>
            </a:r>
          </a:p>
          <a:p>
            <a:pPr lvl="1"/>
            <a:r>
              <a:rPr lang="en-US" dirty="0"/>
              <a:t>Defendant appealed on leave granted the trial court’s order denying the motion for relief from judgment. The COA affirmed in part, vacated in part and remanded for further proceedings under MCR 6.508(D)(3)(a).</a:t>
            </a:r>
          </a:p>
          <a:p>
            <a:r>
              <a:rPr lang="en-US" i="1" dirty="0"/>
              <a:t>People v MacKenzie</a:t>
            </a:r>
            <a:r>
              <a:rPr lang="en-US" dirty="0"/>
              <a:t>, (COA #354250) Unpublished (2022) </a:t>
            </a:r>
          </a:p>
          <a:p>
            <a:pPr lvl="1"/>
            <a:r>
              <a:rPr lang="en-US" dirty="0"/>
              <a:t>The COA denied the case, but the SC remanded the case for a hearing on ineffective assistance of counsel. The defendants motion was not granted because he never showed “good cause and actual prejudice” (MCR 6.508(D)(3)(a)&amp;(b)).</a:t>
            </a:r>
          </a:p>
        </p:txBody>
      </p:sp>
      <p:sp>
        <p:nvSpPr>
          <p:cNvPr id="4" name="Slide Number Placeholder 3">
            <a:extLst>
              <a:ext uri="{FF2B5EF4-FFF2-40B4-BE49-F238E27FC236}">
                <a16:creationId xmlns:a16="http://schemas.microsoft.com/office/drawing/2014/main" id="{948D4488-30BC-4E2C-B7C1-EEF7B8F36E62}"/>
              </a:ext>
            </a:extLst>
          </p:cNvPr>
          <p:cNvSpPr>
            <a:spLocks noGrp="1"/>
          </p:cNvSpPr>
          <p:nvPr>
            <p:ph type="sldNum" sz="quarter" idx="12"/>
          </p:nvPr>
        </p:nvSpPr>
        <p:spPr/>
        <p:txBody>
          <a:bodyPr/>
          <a:lstStyle/>
          <a:p>
            <a:fld id="{D57F1E4F-1CFF-5643-939E-02111984F565}" type="slidenum">
              <a:rPr lang="en-US" smtClean="0"/>
              <a:t>22</a:t>
            </a:fld>
            <a:endParaRPr lang="en-US" dirty="0"/>
          </a:p>
        </p:txBody>
      </p:sp>
    </p:spTree>
    <p:extLst>
      <p:ext uri="{BB962C8B-B14F-4D97-AF65-F5344CB8AC3E}">
        <p14:creationId xmlns:p14="http://schemas.microsoft.com/office/powerpoint/2010/main" val="3280350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EEBC-8539-4FB1-98DD-45F7EEDE0B80}"/>
              </a:ext>
            </a:extLst>
          </p:cNvPr>
          <p:cNvSpPr>
            <a:spLocks noGrp="1"/>
          </p:cNvSpPr>
          <p:nvPr>
            <p:ph type="title"/>
          </p:nvPr>
        </p:nvSpPr>
        <p:spPr>
          <a:xfrm>
            <a:off x="646111" y="452718"/>
            <a:ext cx="9404723" cy="1238922"/>
          </a:xfrm>
        </p:spPr>
        <p:txBody>
          <a:bodyPr/>
          <a:lstStyle/>
          <a:p>
            <a:r>
              <a:rPr lang="en-US" sz="3600" dirty="0"/>
              <a:t>Jurisdictional Issues Arising After an Appeal has been Filed</a:t>
            </a:r>
          </a:p>
        </p:txBody>
      </p:sp>
      <p:sp>
        <p:nvSpPr>
          <p:cNvPr id="3" name="Content Placeholder 2">
            <a:extLst>
              <a:ext uri="{FF2B5EF4-FFF2-40B4-BE49-F238E27FC236}">
                <a16:creationId xmlns:a16="http://schemas.microsoft.com/office/drawing/2014/main" id="{0FBACB86-6FDE-4312-B10F-DFABC0E5D5C4}"/>
              </a:ext>
            </a:extLst>
          </p:cNvPr>
          <p:cNvSpPr>
            <a:spLocks noGrp="1"/>
          </p:cNvSpPr>
          <p:nvPr>
            <p:ph idx="1"/>
          </p:nvPr>
        </p:nvSpPr>
        <p:spPr>
          <a:xfrm>
            <a:off x="1103312" y="1691640"/>
            <a:ext cx="10385471" cy="4630783"/>
          </a:xfrm>
        </p:spPr>
        <p:txBody>
          <a:bodyPr>
            <a:normAutofit fontScale="55000" lnSpcReduction="20000"/>
          </a:bodyPr>
          <a:lstStyle/>
          <a:p>
            <a:r>
              <a:rPr lang="en-US" sz="2500" cap="small" dirty="0"/>
              <a:t>MCR 7.208 Authority of Court or Tribunal Appealed From</a:t>
            </a:r>
          </a:p>
          <a:p>
            <a:pPr lvl="1"/>
            <a:r>
              <a:rPr lang="en-US" sz="2000" dirty="0"/>
              <a:t>(A) Limitations. After a claim of appeal is filed or leave to appeal is granted, the trial court or tribunal may not set aside or amend the judgment or order appealed from except</a:t>
            </a:r>
          </a:p>
          <a:p>
            <a:pPr lvl="2"/>
            <a:r>
              <a:rPr lang="en-US" sz="2000" dirty="0"/>
              <a:t>(1) by order of the Court of Appeals,</a:t>
            </a:r>
          </a:p>
          <a:p>
            <a:pPr lvl="2"/>
            <a:r>
              <a:rPr lang="en-US" sz="2000" dirty="0"/>
              <a:t>(2) by stipulation of the parties,</a:t>
            </a:r>
          </a:p>
          <a:p>
            <a:pPr lvl="2"/>
            <a:r>
              <a:rPr lang="en-US" sz="2000" dirty="0"/>
              <a:t>(3) after a decision on the merits in an action in which a preliminary injunction was granted, or</a:t>
            </a:r>
          </a:p>
          <a:p>
            <a:pPr lvl="2"/>
            <a:r>
              <a:rPr lang="en-US" sz="2000" dirty="0"/>
              <a:t>(4) as otherwise provided by law.</a:t>
            </a:r>
          </a:p>
          <a:p>
            <a:pPr lvl="2"/>
            <a:r>
              <a:rPr lang="en-US" sz="2000" dirty="0"/>
              <a:t>In a criminal case, the filing of the claim of appeal does not preclude the trial court from granting a timely motion under subrule (B).</a:t>
            </a:r>
          </a:p>
          <a:p>
            <a:pPr lvl="1"/>
            <a:r>
              <a:rPr lang="en-US" sz="2000" dirty="0"/>
              <a:t>(B) Postjudgment Motions in Criminal Cases.</a:t>
            </a:r>
          </a:p>
          <a:p>
            <a:pPr lvl="2"/>
            <a:r>
              <a:rPr lang="en-US" sz="2000" dirty="0"/>
              <a:t>(1) Within the time for filing the defendant-appellant’s brief as provided by MCR 7.212(A)(1)(a)(iii), the defendant may file in the trial court a motion for a new trial, for judgment of acquittal, to withdraw a plea, or to correct an invalid sentence.</a:t>
            </a:r>
          </a:p>
          <a:p>
            <a:pPr lvl="1"/>
            <a:r>
              <a:rPr lang="en-US" sz="2000" dirty="0"/>
              <a:t>(C) Correction of Defects. Except as otherwise provided by rule and until the record is filed in the Court of Appeals, the trial court or tribunal has jurisdiction</a:t>
            </a:r>
          </a:p>
          <a:p>
            <a:pPr lvl="2"/>
            <a:r>
              <a:rPr lang="en-US" sz="2000" dirty="0"/>
              <a:t>(1) to grant further time to do, properly perform, or correct any act in the trial court or tribunal in connection with the appeal that was omitted or insufficiently done, other than to extend the time for filing a claim of appeal or for paying the entry fee or to allow delayed appeal;</a:t>
            </a:r>
          </a:p>
          <a:p>
            <a:pPr lvl="2"/>
            <a:r>
              <a:rPr lang="en-US" sz="2000" dirty="0"/>
              <a:t>(2) to correct any part of the record to be transmitted to the Court of Appeals, but only after notice to the parties and an opportunity for a hearing on the proposed correction.</a:t>
            </a:r>
          </a:p>
          <a:p>
            <a:pPr lvl="1"/>
            <a:r>
              <a:rPr lang="en-US" sz="2000" dirty="0"/>
              <a:t>(G) Stays and Bonds. The trial court retains authority over stay and bond matters, except as the Court of Appeals otherwise orders.</a:t>
            </a:r>
          </a:p>
          <a:p>
            <a:pPr lvl="1"/>
            <a:r>
              <a:rPr lang="en-US" sz="2000" dirty="0"/>
              <a:t>(H) Matters Pertaining to Appointment of Attorney. Throughout the pendency of an appeal involving an indigent person, the trial court retains authority to appoint, remove, or replace an attorney except as the Court of Appeals otherwise orders.</a:t>
            </a:r>
          </a:p>
          <a:p>
            <a:pPr lvl="1"/>
            <a:endParaRPr lang="en-US" dirty="0"/>
          </a:p>
          <a:p>
            <a:pPr marL="457200" lvl="1" indent="0">
              <a:buNone/>
            </a:pPr>
            <a:endParaRPr lang="en-US" dirty="0"/>
          </a:p>
          <a:p>
            <a:pPr lvl="1"/>
            <a:endParaRPr lang="en-US" dirty="0"/>
          </a:p>
          <a:p>
            <a:pPr marL="0" indent="0">
              <a:buNone/>
            </a:pPr>
            <a:endParaRPr lang="en-US" dirty="0"/>
          </a:p>
        </p:txBody>
      </p:sp>
      <p:sp>
        <p:nvSpPr>
          <p:cNvPr id="4" name="Rectangle 3">
            <a:extLst>
              <a:ext uri="{FF2B5EF4-FFF2-40B4-BE49-F238E27FC236}">
                <a16:creationId xmlns:a16="http://schemas.microsoft.com/office/drawing/2014/main" id="{7C98C873-5366-4647-B3CA-37F40EEEC08C}"/>
              </a:ext>
            </a:extLst>
          </p:cNvPr>
          <p:cNvSpPr/>
          <p:nvPr/>
        </p:nvSpPr>
        <p:spPr>
          <a:xfrm>
            <a:off x="10478703" y="657654"/>
            <a:ext cx="582211"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lang="en-US" sz="2800" smtClean="0">
                <a:solidFill>
                  <a:prstClr val="white">
                    <a:tint val="75000"/>
                  </a:prstClr>
                </a:solidFill>
              </a:rPr>
              <a:pPr marL="0" marR="0" lvl="0" indent="0" algn="ctr" defTabSz="457200" rtl="0" eaLnBrk="1" fontAlgn="auto" latinLnBrk="0" hangingPunct="1">
                <a:lnSpc>
                  <a:spcPct val="100000"/>
                </a:lnSpc>
                <a:spcBef>
                  <a:spcPts val="0"/>
                </a:spcBef>
                <a:spcAft>
                  <a:spcPts val="0"/>
                </a:spcAft>
                <a:buClrTx/>
                <a:buSzTx/>
                <a:buFontTx/>
                <a:buNone/>
                <a:tabLst/>
                <a:defRPr/>
              </a:pPr>
              <a:t>23</a:t>
            </a:fld>
            <a:endParaRPr lang="en-US" dirty="0"/>
          </a:p>
        </p:txBody>
      </p:sp>
    </p:spTree>
    <p:extLst>
      <p:ext uri="{BB962C8B-B14F-4D97-AF65-F5344CB8AC3E}">
        <p14:creationId xmlns:p14="http://schemas.microsoft.com/office/powerpoint/2010/main" val="1776168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8131-105C-49B6-8E8E-44FA0A1E62CB}"/>
              </a:ext>
            </a:extLst>
          </p:cNvPr>
          <p:cNvSpPr>
            <a:spLocks noGrp="1"/>
          </p:cNvSpPr>
          <p:nvPr>
            <p:ph type="title"/>
          </p:nvPr>
        </p:nvSpPr>
        <p:spPr>
          <a:xfrm>
            <a:off x="646111" y="452718"/>
            <a:ext cx="9404723" cy="657625"/>
          </a:xfrm>
        </p:spPr>
        <p:txBody>
          <a:bodyPr/>
          <a:lstStyle/>
          <a:p>
            <a:r>
              <a:rPr lang="en-US" sz="2800" dirty="0"/>
              <a:t>Jurisdictional Issues Arising After an Appeal continued…</a:t>
            </a:r>
          </a:p>
        </p:txBody>
      </p:sp>
      <p:sp>
        <p:nvSpPr>
          <p:cNvPr id="3" name="Content Placeholder 2">
            <a:extLst>
              <a:ext uri="{FF2B5EF4-FFF2-40B4-BE49-F238E27FC236}">
                <a16:creationId xmlns:a16="http://schemas.microsoft.com/office/drawing/2014/main" id="{845015B0-7F00-419B-BC14-068FD8A4E464}"/>
              </a:ext>
            </a:extLst>
          </p:cNvPr>
          <p:cNvSpPr>
            <a:spLocks noGrp="1"/>
          </p:cNvSpPr>
          <p:nvPr>
            <p:ph idx="1"/>
          </p:nvPr>
        </p:nvSpPr>
        <p:spPr>
          <a:xfrm>
            <a:off x="1024935" y="1395293"/>
            <a:ext cx="9340442" cy="4796501"/>
          </a:xfrm>
        </p:spPr>
        <p:txBody>
          <a:bodyPr>
            <a:normAutofit fontScale="92500" lnSpcReduction="20000"/>
          </a:bodyPr>
          <a:lstStyle/>
          <a:p>
            <a:pPr lvl="1"/>
            <a:r>
              <a:rPr lang="en-US" dirty="0"/>
              <a:t>MCR 7.305: </a:t>
            </a:r>
            <a:r>
              <a:rPr lang="en-US" cap="small" dirty="0"/>
              <a:t>Application for Leave to Appeal</a:t>
            </a:r>
            <a:endParaRPr lang="en-US" dirty="0"/>
          </a:p>
          <a:p>
            <a:pPr lvl="2"/>
            <a:r>
              <a:rPr lang="en-US" dirty="0"/>
              <a:t>(C) When to File.</a:t>
            </a:r>
          </a:p>
          <a:p>
            <a:pPr lvl="3"/>
            <a:r>
              <a:rPr lang="en-US" dirty="0"/>
              <a:t>(6) Effect of Appeal on Decision Remanding Case. If a party appeals a decision that remands for further proceedings as provided in subrule (C)(5)(a), the following provisions apply:</a:t>
            </a:r>
          </a:p>
          <a:p>
            <a:pPr lvl="4"/>
            <a:r>
              <a:rPr lang="en-US" dirty="0"/>
              <a:t>(a)   If the Court of Appeals decision is a judgment under MCR 7.215(E)(1), an application for leave to appeal stays proceedings on remand unless the Court of Appeals or the Supreme Court orders otherwise.</a:t>
            </a:r>
          </a:p>
          <a:p>
            <a:pPr lvl="4"/>
            <a:r>
              <a:rPr lang="en-US" dirty="0"/>
              <a:t>(b)   If the Court of Appeals decision is an order other than a judgment under MCR 7.215(E)(1), the proceedings on remand are not stayed by an application for leave to appeal unless so ordered by the Court of Appeals or the Supreme Court.</a:t>
            </a:r>
          </a:p>
          <a:p>
            <a:pPr lvl="1"/>
            <a:r>
              <a:rPr lang="en-US" dirty="0"/>
              <a:t>Relevant Case Law:</a:t>
            </a:r>
          </a:p>
          <a:p>
            <a:pPr lvl="2"/>
            <a:r>
              <a:rPr lang="en-US" dirty="0"/>
              <a:t>People v Washington, 508 Mich 107 (2021)</a:t>
            </a:r>
          </a:p>
          <a:p>
            <a:pPr lvl="2"/>
            <a:r>
              <a:rPr lang="en-US" dirty="0"/>
              <a:t>People v Johnson, 345 Mich App 51 (2022)</a:t>
            </a:r>
          </a:p>
          <a:p>
            <a:pPr lvl="2"/>
            <a:r>
              <a:rPr lang="en-US" dirty="0"/>
              <a:t>People v Scott, 513 Mich 180 (2024)</a:t>
            </a:r>
          </a:p>
          <a:p>
            <a:pPr lvl="2"/>
            <a:r>
              <a:rPr lang="en-US" dirty="0"/>
              <a:t>People v Brown (360132, 363314) (2022)</a:t>
            </a:r>
          </a:p>
          <a:p>
            <a:pPr lvl="2"/>
            <a:r>
              <a:rPr lang="en-US" dirty="0"/>
              <a:t>People v Talley-Ellis (357388) 2020</a:t>
            </a:r>
          </a:p>
          <a:p>
            <a:pPr lvl="2"/>
            <a:r>
              <a:rPr lang="en-US" dirty="0"/>
              <a:t>People v Wilburn – For Publication (369323) 2025 </a:t>
            </a:r>
          </a:p>
          <a:p>
            <a:pPr lvl="2"/>
            <a:endParaRPr lang="en-US" dirty="0"/>
          </a:p>
          <a:p>
            <a:endParaRPr lang="en-US" dirty="0"/>
          </a:p>
        </p:txBody>
      </p:sp>
      <p:sp>
        <p:nvSpPr>
          <p:cNvPr id="4" name="Rectangle 3">
            <a:extLst>
              <a:ext uri="{FF2B5EF4-FFF2-40B4-BE49-F238E27FC236}">
                <a16:creationId xmlns:a16="http://schemas.microsoft.com/office/drawing/2014/main" id="{A6C5354B-3EFB-4A6D-B182-46F00F57D589}"/>
              </a:ext>
            </a:extLst>
          </p:cNvPr>
          <p:cNvSpPr/>
          <p:nvPr/>
        </p:nvSpPr>
        <p:spPr>
          <a:xfrm>
            <a:off x="10483899" y="587123"/>
            <a:ext cx="582211"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lang="en-US" sz="2800" smtClean="0">
                <a:solidFill>
                  <a:prstClr val="white">
                    <a:tint val="75000"/>
                  </a:prstClr>
                </a:solidFill>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lang="en-US" dirty="0"/>
          </a:p>
        </p:txBody>
      </p:sp>
    </p:spTree>
    <p:extLst>
      <p:ext uri="{BB962C8B-B14F-4D97-AF65-F5344CB8AC3E}">
        <p14:creationId xmlns:p14="http://schemas.microsoft.com/office/powerpoint/2010/main" val="3464882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6FF5-D505-4953-83F6-CA86C7037798}"/>
              </a:ext>
            </a:extLst>
          </p:cNvPr>
          <p:cNvSpPr>
            <a:spLocks noGrp="1"/>
          </p:cNvSpPr>
          <p:nvPr>
            <p:ph type="title"/>
          </p:nvPr>
        </p:nvSpPr>
        <p:spPr/>
        <p:txBody>
          <a:bodyPr/>
          <a:lstStyle/>
          <a:p>
            <a:r>
              <a:rPr lang="en-US" dirty="0"/>
              <a:t>Rationale Behind Remand Deadlines</a:t>
            </a:r>
          </a:p>
        </p:txBody>
      </p:sp>
      <p:sp>
        <p:nvSpPr>
          <p:cNvPr id="3" name="Content Placeholder 2">
            <a:extLst>
              <a:ext uri="{FF2B5EF4-FFF2-40B4-BE49-F238E27FC236}">
                <a16:creationId xmlns:a16="http://schemas.microsoft.com/office/drawing/2014/main" id="{61932A10-05F9-46A1-91B6-3DF5FE83C764}"/>
              </a:ext>
            </a:extLst>
          </p:cNvPr>
          <p:cNvSpPr>
            <a:spLocks noGrp="1"/>
          </p:cNvSpPr>
          <p:nvPr>
            <p:ph idx="1"/>
          </p:nvPr>
        </p:nvSpPr>
        <p:spPr/>
        <p:txBody>
          <a:bodyPr>
            <a:normAutofit/>
          </a:bodyPr>
          <a:lstStyle/>
          <a:p>
            <a:r>
              <a:rPr lang="en-US" sz="2400" dirty="0"/>
              <a:t>History</a:t>
            </a:r>
            <a:br>
              <a:rPr lang="en-US" sz="2400" dirty="0"/>
            </a:br>
            <a:endParaRPr lang="en-US" sz="2400" dirty="0"/>
          </a:p>
          <a:p>
            <a:r>
              <a:rPr lang="en-US" sz="2400" dirty="0"/>
              <a:t>21 vs 56 days</a:t>
            </a:r>
            <a:br>
              <a:rPr lang="en-US" sz="2400" dirty="0"/>
            </a:br>
            <a:endParaRPr lang="en-US" sz="2400" dirty="0"/>
          </a:p>
          <a:p>
            <a:r>
              <a:rPr lang="en-US" sz="2400" dirty="0"/>
              <a:t>Court of Appeals process for following up on remands</a:t>
            </a:r>
            <a:br>
              <a:rPr lang="en-US" sz="2400" dirty="0"/>
            </a:br>
            <a:endParaRPr lang="en-US" sz="2400" dirty="0"/>
          </a:p>
          <a:p>
            <a:r>
              <a:rPr lang="en-US" sz="2400" dirty="0"/>
              <a:t>Motions to Extend</a:t>
            </a:r>
            <a:br>
              <a:rPr lang="en-US" sz="2400" dirty="0"/>
            </a:br>
            <a:endParaRPr lang="en-US" sz="2400" dirty="0"/>
          </a:p>
          <a:p>
            <a:r>
              <a:rPr lang="en-US" sz="2400" dirty="0"/>
              <a:t>Call the Clerk’s Office</a:t>
            </a:r>
          </a:p>
        </p:txBody>
      </p:sp>
      <p:sp>
        <p:nvSpPr>
          <p:cNvPr id="4" name="Rectangle 3">
            <a:extLst>
              <a:ext uri="{FF2B5EF4-FFF2-40B4-BE49-F238E27FC236}">
                <a16:creationId xmlns:a16="http://schemas.microsoft.com/office/drawing/2014/main" id="{26729C1A-5120-4A66-903B-B25D8A85986E}"/>
              </a:ext>
            </a:extLst>
          </p:cNvPr>
          <p:cNvSpPr/>
          <p:nvPr/>
        </p:nvSpPr>
        <p:spPr>
          <a:xfrm>
            <a:off x="10493626" y="629763"/>
            <a:ext cx="582211"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lang="en-US" sz="2800" smtClean="0">
                <a:solidFill>
                  <a:prstClr val="white">
                    <a:tint val="75000"/>
                  </a:prstClr>
                </a:solidFill>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lang="en-US" dirty="0"/>
          </a:p>
        </p:txBody>
      </p:sp>
    </p:spTree>
    <p:extLst>
      <p:ext uri="{BB962C8B-B14F-4D97-AF65-F5344CB8AC3E}">
        <p14:creationId xmlns:p14="http://schemas.microsoft.com/office/powerpoint/2010/main" val="2187570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F0D31-DB60-4201-8F55-71D99611BFEE}"/>
              </a:ext>
            </a:extLst>
          </p:cNvPr>
          <p:cNvSpPr>
            <a:spLocks noGrp="1"/>
          </p:cNvSpPr>
          <p:nvPr>
            <p:ph type="title"/>
          </p:nvPr>
        </p:nvSpPr>
        <p:spPr/>
        <p:txBody>
          <a:bodyPr/>
          <a:lstStyle/>
          <a:p>
            <a:r>
              <a:rPr lang="en-US" dirty="0"/>
              <a:t>A Look into the Future: </a:t>
            </a:r>
          </a:p>
        </p:txBody>
      </p:sp>
      <p:sp>
        <p:nvSpPr>
          <p:cNvPr id="3" name="Content Placeholder 2">
            <a:extLst>
              <a:ext uri="{FF2B5EF4-FFF2-40B4-BE49-F238E27FC236}">
                <a16:creationId xmlns:a16="http://schemas.microsoft.com/office/drawing/2014/main" id="{BBF12243-09AF-4AF0-B842-0449DFD369C2}"/>
              </a:ext>
            </a:extLst>
          </p:cNvPr>
          <p:cNvSpPr>
            <a:spLocks noGrp="1"/>
          </p:cNvSpPr>
          <p:nvPr>
            <p:ph idx="1"/>
          </p:nvPr>
        </p:nvSpPr>
        <p:spPr/>
        <p:txBody>
          <a:bodyPr/>
          <a:lstStyle/>
          <a:p>
            <a:r>
              <a:rPr lang="en-US" dirty="0"/>
              <a:t> Proposed Amendments to MCR 6.508 and MCR 6.509:</a:t>
            </a:r>
          </a:p>
          <a:p>
            <a:pPr marL="628650" lvl="1" indent="-228600">
              <a:buAutoNum type="arabicPeriod"/>
            </a:pPr>
            <a:r>
              <a:rPr lang="en-US" dirty="0"/>
              <a:t>Requires trial courts that make a partial decision to reissue the order after the other issues are decided </a:t>
            </a:r>
          </a:p>
          <a:p>
            <a:pPr marL="628650" lvl="1" indent="-228600">
              <a:buAutoNum type="arabicPeriod"/>
            </a:pPr>
            <a:r>
              <a:rPr lang="en-US" dirty="0"/>
              <a:t>Clarifies that a reissued order constitutes a decision under subchapter 6.500 of the MCR for the purposes of filing an application for leave to appeal with the COA</a:t>
            </a:r>
          </a:p>
          <a:p>
            <a:r>
              <a:rPr lang="en-US" dirty="0"/>
              <a:t>New forms of technology </a:t>
            </a:r>
          </a:p>
          <a:p>
            <a:pPr lvl="1"/>
            <a:r>
              <a:rPr lang="en-US" dirty="0"/>
              <a:t>This could allow new forms of evidence to be introduced</a:t>
            </a:r>
          </a:p>
          <a:p>
            <a:pPr marL="800100" lvl="2" indent="0">
              <a:buNone/>
            </a:pPr>
            <a:endParaRPr lang="en-US" dirty="0"/>
          </a:p>
        </p:txBody>
      </p:sp>
      <p:sp>
        <p:nvSpPr>
          <p:cNvPr id="4" name="Slide Number Placeholder 3">
            <a:extLst>
              <a:ext uri="{FF2B5EF4-FFF2-40B4-BE49-F238E27FC236}">
                <a16:creationId xmlns:a16="http://schemas.microsoft.com/office/drawing/2014/main" id="{F34D9B51-E549-4009-92A9-A4E7F54D0D0E}"/>
              </a:ext>
            </a:extLst>
          </p:cNvPr>
          <p:cNvSpPr>
            <a:spLocks noGrp="1"/>
          </p:cNvSpPr>
          <p:nvPr>
            <p:ph type="sldNum" sz="quarter" idx="12"/>
          </p:nvPr>
        </p:nvSpPr>
        <p:spPr/>
        <p:txBody>
          <a:bodyPr/>
          <a:lstStyle/>
          <a:p>
            <a:fld id="{D57F1E4F-1CFF-5643-939E-02111984F565}" type="slidenum">
              <a:rPr lang="en-US" smtClean="0"/>
              <a:t>26</a:t>
            </a:fld>
            <a:endParaRPr lang="en-US" dirty="0"/>
          </a:p>
        </p:txBody>
      </p:sp>
    </p:spTree>
    <p:extLst>
      <p:ext uri="{BB962C8B-B14F-4D97-AF65-F5344CB8AC3E}">
        <p14:creationId xmlns:p14="http://schemas.microsoft.com/office/powerpoint/2010/main" val="4011448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4969-E7F7-41C9-A969-7F4D38902D71}"/>
              </a:ext>
            </a:extLst>
          </p:cNvPr>
          <p:cNvSpPr>
            <a:spLocks noGrp="1"/>
          </p:cNvSpPr>
          <p:nvPr>
            <p:ph type="title"/>
          </p:nvPr>
        </p:nvSpPr>
        <p:spPr>
          <a:xfrm>
            <a:off x="646111" y="452718"/>
            <a:ext cx="9404723" cy="638031"/>
          </a:xfrm>
        </p:spPr>
        <p:txBody>
          <a:bodyPr/>
          <a:lstStyle/>
          <a:p>
            <a:r>
              <a:rPr lang="en-US" sz="3000" dirty="0"/>
              <a:t>Issues Regarding MCR 6.428 Restoration of Appellate Rights</a:t>
            </a:r>
          </a:p>
        </p:txBody>
      </p:sp>
      <p:sp>
        <p:nvSpPr>
          <p:cNvPr id="3" name="Content Placeholder 2">
            <a:extLst>
              <a:ext uri="{FF2B5EF4-FFF2-40B4-BE49-F238E27FC236}">
                <a16:creationId xmlns:a16="http://schemas.microsoft.com/office/drawing/2014/main" id="{5F64D201-20A5-43AE-91CA-FE7703D743C6}"/>
              </a:ext>
            </a:extLst>
          </p:cNvPr>
          <p:cNvSpPr>
            <a:spLocks noGrp="1"/>
          </p:cNvSpPr>
          <p:nvPr>
            <p:ph idx="1"/>
          </p:nvPr>
        </p:nvSpPr>
        <p:spPr>
          <a:xfrm>
            <a:off x="1103312" y="1495698"/>
            <a:ext cx="8946541" cy="4752702"/>
          </a:xfrm>
        </p:spPr>
        <p:txBody>
          <a:bodyPr/>
          <a:lstStyle/>
          <a:p>
            <a:r>
              <a:rPr lang="en-US" dirty="0"/>
              <a:t>MCR 6.428: </a:t>
            </a:r>
            <a:r>
              <a:rPr lang="en-US" cap="small" dirty="0"/>
              <a:t>Restoration of Appellate Rights</a:t>
            </a:r>
          </a:p>
          <a:p>
            <a:pPr lvl="1"/>
            <a:r>
              <a:rPr lang="en-US" sz="2000" dirty="0"/>
              <a:t>If the defendant, whether convicted by plea or at trial, was denied the right to appellate review or the appointment of appellate counsel due to errors by the defendant’s prior attorney or the court, or other factors outside the defendant’s control, the trial court shall issue an order restarting the time in which to file an appeal or request counsel.</a:t>
            </a:r>
          </a:p>
          <a:p>
            <a:r>
              <a:rPr lang="en-US" dirty="0"/>
              <a:t>Relevant Case Law:</a:t>
            </a:r>
          </a:p>
          <a:p>
            <a:pPr lvl="1"/>
            <a:r>
              <a:rPr lang="en-US" sz="2000" dirty="0"/>
              <a:t>People v Byars, 346 Mich App 554 (2023)</a:t>
            </a:r>
          </a:p>
          <a:p>
            <a:pPr lvl="1"/>
            <a:r>
              <a:rPr lang="en-US" sz="2000" dirty="0"/>
              <a:t>People v Tardy, 348 Mich App 500 (2023)</a:t>
            </a:r>
          </a:p>
          <a:p>
            <a:pPr lvl="1"/>
            <a:r>
              <a:rPr lang="en-US" sz="2000" dirty="0"/>
              <a:t>People v Jackson (362496) 2024</a:t>
            </a:r>
          </a:p>
          <a:p>
            <a:pPr lvl="1"/>
            <a:r>
              <a:rPr lang="en-US" sz="2000" dirty="0"/>
              <a:t>People v Brabon (362453) 2023</a:t>
            </a:r>
          </a:p>
          <a:p>
            <a:pPr lvl="1"/>
            <a:endParaRPr lang="en-US" dirty="0"/>
          </a:p>
        </p:txBody>
      </p:sp>
      <p:sp>
        <p:nvSpPr>
          <p:cNvPr id="4" name="Slide Number Placeholder 3">
            <a:extLst>
              <a:ext uri="{FF2B5EF4-FFF2-40B4-BE49-F238E27FC236}">
                <a16:creationId xmlns:a16="http://schemas.microsoft.com/office/drawing/2014/main" id="{678EFED2-9A02-44B5-88EF-6E5A2C9960D6}"/>
              </a:ext>
            </a:extLst>
          </p:cNvPr>
          <p:cNvSpPr>
            <a:spLocks noGrp="1"/>
          </p:cNvSpPr>
          <p:nvPr>
            <p:ph type="sldNum" sz="quarter" idx="12"/>
          </p:nvPr>
        </p:nvSpPr>
        <p:spPr/>
        <p:txBody>
          <a:bodyPr/>
          <a:lstStyle/>
          <a:p>
            <a:fld id="{D57F1E4F-1CFF-5643-939E-02111984F565}" type="slidenum">
              <a:rPr lang="en-US" smtClean="0"/>
              <a:t>27</a:t>
            </a:fld>
            <a:endParaRPr lang="en-US" dirty="0"/>
          </a:p>
        </p:txBody>
      </p:sp>
    </p:spTree>
    <p:extLst>
      <p:ext uri="{BB962C8B-B14F-4D97-AF65-F5344CB8AC3E}">
        <p14:creationId xmlns:p14="http://schemas.microsoft.com/office/powerpoint/2010/main" val="637967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B9123-5C86-4EE8-83E1-F4A1703953A8}"/>
              </a:ext>
            </a:extLst>
          </p:cNvPr>
          <p:cNvSpPr>
            <a:spLocks noGrp="1"/>
          </p:cNvSpPr>
          <p:nvPr>
            <p:ph type="title"/>
          </p:nvPr>
        </p:nvSpPr>
        <p:spPr/>
        <p:txBody>
          <a:bodyPr/>
          <a:lstStyle/>
          <a:p>
            <a:r>
              <a:rPr lang="en-US" sz="4000" dirty="0"/>
              <a:t>Record Required for Allowing an Attorney to Withdraw</a:t>
            </a:r>
          </a:p>
        </p:txBody>
      </p:sp>
      <p:sp>
        <p:nvSpPr>
          <p:cNvPr id="3" name="Content Placeholder 2">
            <a:extLst>
              <a:ext uri="{FF2B5EF4-FFF2-40B4-BE49-F238E27FC236}">
                <a16:creationId xmlns:a16="http://schemas.microsoft.com/office/drawing/2014/main" id="{82701A88-6787-4E50-8A41-A17749184FB1}"/>
              </a:ext>
            </a:extLst>
          </p:cNvPr>
          <p:cNvSpPr>
            <a:spLocks noGrp="1"/>
          </p:cNvSpPr>
          <p:nvPr>
            <p:ph idx="1"/>
          </p:nvPr>
        </p:nvSpPr>
        <p:spPr>
          <a:xfrm>
            <a:off x="1103312" y="1776550"/>
            <a:ext cx="9157562" cy="4513216"/>
          </a:xfrm>
        </p:spPr>
        <p:txBody>
          <a:bodyPr>
            <a:normAutofit fontScale="92500" lnSpcReduction="20000"/>
          </a:bodyPr>
          <a:lstStyle/>
          <a:p>
            <a:r>
              <a:rPr lang="en-US" dirty="0"/>
              <a:t>A short record or an affidavit from the attorney will always be helpful.</a:t>
            </a:r>
          </a:p>
          <a:p>
            <a:r>
              <a:rPr lang="en-US" dirty="0"/>
              <a:t>Trial courts are rarely reversed for allowing an attorney to withdraw.</a:t>
            </a:r>
          </a:p>
          <a:p>
            <a:r>
              <a:rPr lang="en-US" dirty="0"/>
              <a:t>Case Law:</a:t>
            </a:r>
          </a:p>
          <a:p>
            <a:pPr lvl="1"/>
            <a:r>
              <a:rPr lang="en-US" dirty="0"/>
              <a:t>Sua Sponte Removals</a:t>
            </a:r>
          </a:p>
          <a:p>
            <a:pPr lvl="2"/>
            <a:r>
              <a:rPr lang="en-US" dirty="0"/>
              <a:t>People v Durfee, 215 Mich App 677 (1996)</a:t>
            </a:r>
          </a:p>
          <a:p>
            <a:pPr lvl="2"/>
            <a:r>
              <a:rPr lang="en-US" dirty="0"/>
              <a:t>People v Johnson, 215 Mich App 658 (1996)</a:t>
            </a:r>
          </a:p>
          <a:p>
            <a:pPr lvl="1"/>
            <a:r>
              <a:rPr lang="en-US" dirty="0"/>
              <a:t>Courts Denial of Withdrawal</a:t>
            </a:r>
          </a:p>
          <a:p>
            <a:pPr lvl="2"/>
            <a:r>
              <a:rPr lang="en-US" dirty="0"/>
              <a:t>People v Jones (352111)</a:t>
            </a:r>
          </a:p>
          <a:p>
            <a:pPr lvl="2"/>
            <a:r>
              <a:rPr lang="en-US" dirty="0"/>
              <a:t>People v Cook (351522)</a:t>
            </a:r>
          </a:p>
          <a:p>
            <a:pPr lvl="1"/>
            <a:r>
              <a:rPr lang="en-US" dirty="0"/>
              <a:t>Decisions Affirming Attorney Withdrawal</a:t>
            </a:r>
          </a:p>
          <a:p>
            <a:pPr lvl="2"/>
            <a:r>
              <a:rPr lang="en-US" dirty="0"/>
              <a:t>People v Watson (338270)</a:t>
            </a:r>
          </a:p>
          <a:p>
            <a:pPr lvl="2"/>
            <a:r>
              <a:rPr lang="en-US" dirty="0"/>
              <a:t>People v Tillie (340025)</a:t>
            </a:r>
          </a:p>
          <a:p>
            <a:pPr lvl="2"/>
            <a:r>
              <a:rPr lang="en-US" dirty="0"/>
              <a:t>People v Beverly (339308)</a:t>
            </a:r>
          </a:p>
        </p:txBody>
      </p:sp>
      <p:sp>
        <p:nvSpPr>
          <p:cNvPr id="4" name="Slide Number Placeholder 3">
            <a:extLst>
              <a:ext uri="{FF2B5EF4-FFF2-40B4-BE49-F238E27FC236}">
                <a16:creationId xmlns:a16="http://schemas.microsoft.com/office/drawing/2014/main" id="{4C4459AB-A47D-4B00-B2D8-149328418F22}"/>
              </a:ext>
            </a:extLst>
          </p:cNvPr>
          <p:cNvSpPr>
            <a:spLocks noGrp="1"/>
          </p:cNvSpPr>
          <p:nvPr>
            <p:ph type="sldNum" sz="quarter" idx="12"/>
          </p:nvPr>
        </p:nvSpPr>
        <p:spPr/>
        <p:txBody>
          <a:bodyPr/>
          <a:lstStyle/>
          <a:p>
            <a:fld id="{D57F1E4F-1CFF-5643-939E-02111984F565}" type="slidenum">
              <a:rPr lang="en-US" smtClean="0"/>
              <a:t>28</a:t>
            </a:fld>
            <a:endParaRPr lang="en-US" dirty="0"/>
          </a:p>
        </p:txBody>
      </p:sp>
    </p:spTree>
    <p:extLst>
      <p:ext uri="{BB962C8B-B14F-4D97-AF65-F5344CB8AC3E}">
        <p14:creationId xmlns:p14="http://schemas.microsoft.com/office/powerpoint/2010/main" val="4024091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1656-BED2-481E-8FCB-CF4C63782F60}"/>
              </a:ext>
            </a:extLst>
          </p:cNvPr>
          <p:cNvSpPr>
            <a:spLocks noGrp="1"/>
          </p:cNvSpPr>
          <p:nvPr>
            <p:ph type="title"/>
          </p:nvPr>
        </p:nvSpPr>
        <p:spPr>
          <a:xfrm>
            <a:off x="600891" y="276012"/>
            <a:ext cx="5092906" cy="1574808"/>
          </a:xfrm>
        </p:spPr>
        <p:txBody>
          <a:bodyPr>
            <a:normAutofit/>
          </a:bodyPr>
          <a:lstStyle/>
          <a:p>
            <a:r>
              <a:rPr lang="en-US" dirty="0"/>
              <a:t>Motion for Relief from Judgment Flow Chart </a:t>
            </a:r>
          </a:p>
        </p:txBody>
      </p:sp>
      <p:pic>
        <p:nvPicPr>
          <p:cNvPr id="6" name="Picture Placeholder 5">
            <a:extLst>
              <a:ext uri="{FF2B5EF4-FFF2-40B4-BE49-F238E27FC236}">
                <a16:creationId xmlns:a16="http://schemas.microsoft.com/office/drawing/2014/main" id="{D2D2BB88-D2ED-4E3E-8DAB-F23C4FB9BA5D}"/>
              </a:ext>
            </a:extLst>
          </p:cNvPr>
          <p:cNvPicPr>
            <a:picLocks noGrp="1" noChangeAspect="1"/>
          </p:cNvPicPr>
          <p:nvPr>
            <p:ph type="pic" idx="1"/>
          </p:nvPr>
        </p:nvPicPr>
        <p:blipFill>
          <a:blip r:embed="rId3"/>
          <a:srcRect l="5905" r="5905"/>
          <a:stretch>
            <a:fillRect/>
          </a:stretch>
        </p:blipFill>
        <p:spPr>
          <a:xfrm>
            <a:off x="5893922" y="479352"/>
            <a:ext cx="4258492" cy="6083560"/>
          </a:xfrm>
        </p:spPr>
      </p:pic>
      <p:sp>
        <p:nvSpPr>
          <p:cNvPr id="3" name="Slide Number Placeholder 2">
            <a:extLst>
              <a:ext uri="{FF2B5EF4-FFF2-40B4-BE49-F238E27FC236}">
                <a16:creationId xmlns:a16="http://schemas.microsoft.com/office/drawing/2014/main" id="{E3C0D4A3-3938-42E7-AC30-79881CD12DFB}"/>
              </a:ext>
            </a:extLst>
          </p:cNvPr>
          <p:cNvSpPr>
            <a:spLocks noGrp="1"/>
          </p:cNvSpPr>
          <p:nvPr>
            <p:ph type="sldNum" sz="quarter" idx="12"/>
          </p:nvPr>
        </p:nvSpPr>
        <p:spPr/>
        <p:txBody>
          <a:bodyPr/>
          <a:lstStyle/>
          <a:p>
            <a:r>
              <a:rPr lang="en-US" dirty="0"/>
              <a:t>27</a:t>
            </a:r>
          </a:p>
        </p:txBody>
      </p:sp>
      <p:sp>
        <p:nvSpPr>
          <p:cNvPr id="4" name="TextBox 3">
            <a:extLst>
              <a:ext uri="{FF2B5EF4-FFF2-40B4-BE49-F238E27FC236}">
                <a16:creationId xmlns:a16="http://schemas.microsoft.com/office/drawing/2014/main" id="{0EAAF322-8066-4C7B-884A-973B6B658B65}"/>
              </a:ext>
            </a:extLst>
          </p:cNvPr>
          <p:cNvSpPr txBox="1"/>
          <p:nvPr/>
        </p:nvSpPr>
        <p:spPr>
          <a:xfrm>
            <a:off x="287382" y="6193580"/>
            <a:ext cx="2690949" cy="369332"/>
          </a:xfrm>
          <a:prstGeom prst="rect">
            <a:avLst/>
          </a:prstGeom>
          <a:noFill/>
        </p:spPr>
        <p:txBody>
          <a:bodyPr wrap="square" rtlCol="0">
            <a:spAutoFit/>
          </a:bodyPr>
          <a:lstStyle/>
          <a:p>
            <a:r>
              <a:rPr lang="en-US" dirty="0"/>
              <a:t>*Handout* </a:t>
            </a:r>
          </a:p>
        </p:txBody>
      </p:sp>
    </p:spTree>
    <p:extLst>
      <p:ext uri="{BB962C8B-B14F-4D97-AF65-F5344CB8AC3E}">
        <p14:creationId xmlns:p14="http://schemas.microsoft.com/office/powerpoint/2010/main" val="1136906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3754</TotalTime>
  <Words>6949</Words>
  <Application>Microsoft Office PowerPoint</Application>
  <PresentationFormat>Widescreen</PresentationFormat>
  <Paragraphs>379</Paragraphs>
  <Slides>29</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Wingdings 3</vt:lpstr>
      <vt:lpstr>Ion</vt:lpstr>
      <vt:lpstr>Common Issues with MCR 6.500 and Other Post Judgment Proceedings</vt:lpstr>
      <vt:lpstr>Agenda</vt:lpstr>
      <vt:lpstr>Leading Cases</vt:lpstr>
      <vt:lpstr>Leading Cases, continued</vt:lpstr>
      <vt:lpstr>Recent Case</vt:lpstr>
      <vt:lpstr>Concise Statement of Reason for Denial    Cases</vt:lpstr>
      <vt:lpstr>Cases</vt:lpstr>
      <vt:lpstr>9 Common Issues W/Post Judgment Relief</vt:lpstr>
      <vt:lpstr>Issue #1</vt:lpstr>
      <vt:lpstr>Issue #2 </vt:lpstr>
      <vt:lpstr>Issue #3 </vt:lpstr>
      <vt:lpstr>Issue #4 </vt:lpstr>
      <vt:lpstr>Issue #5</vt:lpstr>
      <vt:lpstr>Issue #6</vt:lpstr>
      <vt:lpstr>MCR 6.502(D) – Return of Insufficient Motion</vt:lpstr>
      <vt:lpstr>Issue #7 &amp; 8</vt:lpstr>
      <vt:lpstr>MCR 6.508(D) – Entitlement to Relief  </vt:lpstr>
      <vt:lpstr>Issue # 9 </vt:lpstr>
      <vt:lpstr>How to Ensure these Errors are not Made </vt:lpstr>
      <vt:lpstr>More Recent Cases Dealing with Post Judgment Relief in the Michigan Court of Appeals</vt:lpstr>
      <vt:lpstr>Four Cases from 2025 </vt:lpstr>
      <vt:lpstr>Four  Cases from 2022 - 2025 </vt:lpstr>
      <vt:lpstr>Jurisdictional Issues Arising After an Appeal has been Filed</vt:lpstr>
      <vt:lpstr>Jurisdictional Issues Arising After an Appeal continued…</vt:lpstr>
      <vt:lpstr>Rationale Behind Remand Deadlines</vt:lpstr>
      <vt:lpstr>A Look into the Future: </vt:lpstr>
      <vt:lpstr>Issues Regarding MCR 6.428 Restoration of Appellate Rights</vt:lpstr>
      <vt:lpstr>Record Required for Allowing an Attorney to Withdraw</vt:lpstr>
      <vt:lpstr>Motion for Relief from Judgment Flow Chart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Issues with MCR 6.500 and Other Post Judgment Convictions</dc:title>
  <dc:creator>Grace McNabnay</dc:creator>
  <cp:lastModifiedBy>Kimberly Elwell</cp:lastModifiedBy>
  <cp:revision>135</cp:revision>
  <cp:lastPrinted>2025-07-31T15:23:49Z</cp:lastPrinted>
  <dcterms:created xsi:type="dcterms:W3CDTF">2025-06-24T16:34:54Z</dcterms:created>
  <dcterms:modified xsi:type="dcterms:W3CDTF">2025-07-31T17:24:14Z</dcterms:modified>
</cp:coreProperties>
</file>