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6" d="100"/>
          <a:sy n="106" d="100"/>
        </p:scale>
        <p:origin x="12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7C822-6BAD-4232-9F51-EFB6BB2F99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B658DB-A64E-471D-82F4-CFF113C688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A7181A-3A2E-4478-ABFF-253D67E32209}"/>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5" name="Footer Placeholder 4">
            <a:extLst>
              <a:ext uri="{FF2B5EF4-FFF2-40B4-BE49-F238E27FC236}">
                <a16:creationId xmlns:a16="http://schemas.microsoft.com/office/drawing/2014/main" id="{F116D352-1713-4D73-BA86-A9025DD95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83220F-E40E-4587-BB9C-59E8837A34DB}"/>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1876367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C0767-84B3-4202-8456-C0A331F057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351A78-52E4-4F12-B070-FE014A27C2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38AB8-C0AE-40E6-8A97-40C9FB1994FB}"/>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5" name="Footer Placeholder 4">
            <a:extLst>
              <a:ext uri="{FF2B5EF4-FFF2-40B4-BE49-F238E27FC236}">
                <a16:creationId xmlns:a16="http://schemas.microsoft.com/office/drawing/2014/main" id="{717D6ACC-0592-4F3C-AEA6-94D5D5DDC3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BE5A36-40D0-40B9-A07A-7DD610966BC3}"/>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2407522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CA1A0-F6BD-4EA6-B21E-A75643C391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3A6C9B-7591-4F39-BB6D-FF951CC724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93FAC2-FD5F-43C4-B3E8-C997BB1FE1CB}"/>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5" name="Footer Placeholder 4">
            <a:extLst>
              <a:ext uri="{FF2B5EF4-FFF2-40B4-BE49-F238E27FC236}">
                <a16:creationId xmlns:a16="http://schemas.microsoft.com/office/drawing/2014/main" id="{5BB62E3C-26CC-410A-A791-9636790825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4D76D5-E77B-4C38-8B72-842BA24CC1EC}"/>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22682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390C6-70E1-4622-8747-4634E226FC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B05ACD-0F78-4322-BE72-AFFFC399EE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272770-11EE-43B3-880F-E5C05C7D4D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E0A7C1-C6CA-4204-AC6F-67C6C770D4D7}"/>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6" name="Footer Placeholder 5">
            <a:extLst>
              <a:ext uri="{FF2B5EF4-FFF2-40B4-BE49-F238E27FC236}">
                <a16:creationId xmlns:a16="http://schemas.microsoft.com/office/drawing/2014/main" id="{3BE05CB4-3998-4DAF-AF0C-27F61144B6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972146-2DEA-4B64-AD4C-45C1165C2BBD}"/>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3879263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19DD6-19A2-4798-AD64-D45399A478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A409D6-DB92-4B66-9436-54F2866886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817100-5C34-437A-8542-6FB3F65CA6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D1CE94-6189-4615-B343-6EC1E543AF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4CE086-E267-4592-9936-F577910C0D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A46DD1-1804-450E-815C-D1A41A97D798}"/>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8" name="Footer Placeholder 7">
            <a:extLst>
              <a:ext uri="{FF2B5EF4-FFF2-40B4-BE49-F238E27FC236}">
                <a16:creationId xmlns:a16="http://schemas.microsoft.com/office/drawing/2014/main" id="{3F5F3601-3BEC-4E30-833F-5DE3AA0F6EE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075AB6-251E-4CCD-A433-B90E5592E7B7}"/>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4194128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AE31-21F9-4841-8BA2-F9077F1281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444729-796B-43C1-8734-E8466568850F}"/>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4" name="Footer Placeholder 3">
            <a:extLst>
              <a:ext uri="{FF2B5EF4-FFF2-40B4-BE49-F238E27FC236}">
                <a16:creationId xmlns:a16="http://schemas.microsoft.com/office/drawing/2014/main" id="{58D8C34F-8972-45A3-B75D-584EE12A6E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5E6B5E-93F4-438B-98F1-828106E47D08}"/>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1800541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4684FA-9101-41C5-B678-115F6F62B20B}"/>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3" name="Footer Placeholder 2">
            <a:extLst>
              <a:ext uri="{FF2B5EF4-FFF2-40B4-BE49-F238E27FC236}">
                <a16:creationId xmlns:a16="http://schemas.microsoft.com/office/drawing/2014/main" id="{0090B0EF-21FE-46E3-A748-D542E4803F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3D18C7-7C3A-4F67-B9F2-112632D14451}"/>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717759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8B975-8A91-4883-99F4-C3FD16FE0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CDE16B-CA56-4070-837C-F28790C8A2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47E967-59DC-4F91-9FC5-F1D146BF98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C22DC8-0717-46A3-8EF0-D70FACF2A814}"/>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6" name="Footer Placeholder 5">
            <a:extLst>
              <a:ext uri="{FF2B5EF4-FFF2-40B4-BE49-F238E27FC236}">
                <a16:creationId xmlns:a16="http://schemas.microsoft.com/office/drawing/2014/main" id="{844E4832-2A3E-4043-8571-5B1DA6ACC6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6749AD-3327-4209-939C-0BCA14645560}"/>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97019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23A08-5753-4AA3-B37D-3A404C22B3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52C540-D50B-4481-85BD-301CDB4756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2DADAE-0BCD-4D9F-9D12-0554F05F05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AB9F9-CD40-4B28-9478-99782E8E4BB2}"/>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6" name="Footer Placeholder 5">
            <a:extLst>
              <a:ext uri="{FF2B5EF4-FFF2-40B4-BE49-F238E27FC236}">
                <a16:creationId xmlns:a16="http://schemas.microsoft.com/office/drawing/2014/main" id="{3F309763-85FB-4D51-A095-16A40903C8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8456D0-0F86-493E-9172-136471F7960B}"/>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633636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FFF19-7850-4A75-AA18-9C8D02862D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BFD32C-1967-4078-BD8C-50D6308CC8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7088F3-650E-4877-811D-233B6AE438F1}"/>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5" name="Footer Placeholder 4">
            <a:extLst>
              <a:ext uri="{FF2B5EF4-FFF2-40B4-BE49-F238E27FC236}">
                <a16:creationId xmlns:a16="http://schemas.microsoft.com/office/drawing/2014/main" id="{E5D8B88F-6AF1-4D8D-A294-2BA5B4CB2B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84832E-978C-4CC7-A8AA-5F09B3852BB7}"/>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2078382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544884-761C-4CAC-9917-BC7FFEEEB4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62DE16-849A-46C8-9747-7E3A033B34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CE83CF-CAD8-4876-862F-8DE493F62C94}"/>
              </a:ext>
            </a:extLst>
          </p:cNvPr>
          <p:cNvSpPr>
            <a:spLocks noGrp="1"/>
          </p:cNvSpPr>
          <p:nvPr>
            <p:ph type="dt" sz="half" idx="10"/>
          </p:nvPr>
        </p:nvSpPr>
        <p:spPr/>
        <p:txBody>
          <a:bodyPr/>
          <a:lstStyle/>
          <a:p>
            <a:fld id="{34A91E1B-C689-4625-8269-6830A789EBC8}" type="datetimeFigureOut">
              <a:rPr lang="en-US" smtClean="0"/>
              <a:t>7/16/2024</a:t>
            </a:fld>
            <a:endParaRPr lang="en-US"/>
          </a:p>
        </p:txBody>
      </p:sp>
      <p:sp>
        <p:nvSpPr>
          <p:cNvPr id="5" name="Footer Placeholder 4">
            <a:extLst>
              <a:ext uri="{FF2B5EF4-FFF2-40B4-BE49-F238E27FC236}">
                <a16:creationId xmlns:a16="http://schemas.microsoft.com/office/drawing/2014/main" id="{165D78D6-F8FC-4AAB-BF9A-E3F99F521B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B3DCAF-6027-4548-9935-B49089B2B114}"/>
              </a:ext>
            </a:extLst>
          </p:cNvPr>
          <p:cNvSpPr>
            <a:spLocks noGrp="1"/>
          </p:cNvSpPr>
          <p:nvPr>
            <p:ph type="sldNum" sz="quarter" idx="12"/>
          </p:nvPr>
        </p:nvSpPr>
        <p:spPr/>
        <p:txBody>
          <a:bodyPr/>
          <a:lstStyle/>
          <a:p>
            <a:fld id="{4114CDE5-BFE6-4AC6-9E9A-A0D493E11086}" type="slidenum">
              <a:rPr lang="en-US" smtClean="0"/>
              <a:t>‹#›</a:t>
            </a:fld>
            <a:endParaRPr lang="en-US"/>
          </a:p>
        </p:txBody>
      </p:sp>
    </p:spTree>
    <p:extLst>
      <p:ext uri="{BB962C8B-B14F-4D97-AF65-F5344CB8AC3E}">
        <p14:creationId xmlns:p14="http://schemas.microsoft.com/office/powerpoint/2010/main" val="1503474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1327EF-0DF7-4A05-ACE2-9FEBB44330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18C11C-77A9-419A-BE6F-C6095705C3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4F6805-F04F-4A5B-9A34-4C47AE6691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A91E1B-C689-4625-8269-6830A789EBC8}" type="datetimeFigureOut">
              <a:rPr lang="en-US" smtClean="0"/>
              <a:t>7/16/2024</a:t>
            </a:fld>
            <a:endParaRPr lang="en-US"/>
          </a:p>
        </p:txBody>
      </p:sp>
      <p:sp>
        <p:nvSpPr>
          <p:cNvPr id="5" name="Footer Placeholder 4">
            <a:extLst>
              <a:ext uri="{FF2B5EF4-FFF2-40B4-BE49-F238E27FC236}">
                <a16:creationId xmlns:a16="http://schemas.microsoft.com/office/drawing/2014/main" id="{165631E6-ED29-4921-A2E8-2796FEC1BA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D69528-E135-4F26-B985-43BC3392D2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4CDE5-BFE6-4AC6-9E9A-A0D493E11086}" type="slidenum">
              <a:rPr lang="en-US" smtClean="0"/>
              <a:t>‹#›</a:t>
            </a:fld>
            <a:endParaRPr lang="en-US"/>
          </a:p>
        </p:txBody>
      </p:sp>
    </p:spTree>
    <p:extLst>
      <p:ext uri="{BB962C8B-B14F-4D97-AF65-F5344CB8AC3E}">
        <p14:creationId xmlns:p14="http://schemas.microsoft.com/office/powerpoint/2010/main" val="534979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3FA88F-E463-40EE-B3AD-98C42BF4159A}"/>
              </a:ext>
            </a:extLst>
          </p:cNvPr>
          <p:cNvSpPr>
            <a:spLocks noGrp="1"/>
          </p:cNvSpPr>
          <p:nvPr>
            <p:ph type="ctrTitle"/>
          </p:nvPr>
        </p:nvSpPr>
        <p:spPr>
          <a:xfrm>
            <a:off x="1524000" y="1293338"/>
            <a:ext cx="9144000" cy="3274592"/>
          </a:xfrm>
        </p:spPr>
        <p:txBody>
          <a:bodyPr anchor="ctr">
            <a:normAutofit/>
          </a:bodyPr>
          <a:lstStyle/>
          <a:p>
            <a:pPr marL="1930400" marR="2039620">
              <a:spcBef>
                <a:spcPts val="1320"/>
              </a:spcBef>
              <a:spcAft>
                <a:spcPts val="0"/>
              </a:spcAft>
            </a:pPr>
            <a:r>
              <a:rPr lang="en-US" sz="1800" b="1" cap="small" dirty="0">
                <a:effectLst/>
                <a:latin typeface="Times New Roman" panose="02020603050405020304" pitchFamily="18" charset="0"/>
                <a:ea typeface="Times New Roman" panose="02020603050405020304" pitchFamily="18" charset="0"/>
              </a:rPr>
              <a:t>MICHIGAN JUDGES ASSOCIATION       ANNUAL CONFERENCE                           </a:t>
            </a:r>
            <a:br>
              <a:rPr lang="en-US" sz="1800"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Mission Point Resort</a:t>
            </a:r>
            <a:br>
              <a:rPr lang="en-US" sz="1800" dirty="0">
                <a:effectLst/>
                <a:latin typeface="Times New Roman" panose="02020603050405020304" pitchFamily="18" charset="0"/>
                <a:ea typeface="Times New Roman" panose="02020603050405020304" pitchFamily="18" charset="0"/>
              </a:rPr>
            </a:br>
            <a:r>
              <a:rPr lang="en-US" sz="1800" spc="-85" dirty="0">
                <a:effectLst/>
                <a:latin typeface="Times New Roman" panose="02020603050405020304" pitchFamily="18" charset="0"/>
                <a:ea typeface="Times New Roman" panose="02020603050405020304" pitchFamily="18" charset="0"/>
              </a:rPr>
              <a:t>Mackinac Island, </a:t>
            </a:r>
            <a:r>
              <a:rPr lang="en-US" sz="1800" dirty="0">
                <a:effectLst/>
                <a:latin typeface="Times New Roman" panose="02020603050405020304" pitchFamily="18" charset="0"/>
                <a:ea typeface="Times New Roman" panose="02020603050405020304" pitchFamily="18" charset="0"/>
              </a:rPr>
              <a:t>Michigan </a:t>
            </a:r>
            <a:br>
              <a:rPr lang="en-US" sz="1800">
                <a:effectLst/>
                <a:latin typeface="Times New Roman" panose="02020603050405020304" pitchFamily="18" charset="0"/>
                <a:ea typeface="Times New Roman" panose="02020603050405020304" pitchFamily="18" charset="0"/>
              </a:rPr>
            </a:br>
            <a:br>
              <a:rPr lang="en-US" sz="1800">
                <a:effectLst/>
                <a:latin typeface="Times New Roman" panose="02020603050405020304" pitchFamily="18" charset="0"/>
                <a:ea typeface="Times New Roman" panose="02020603050405020304" pitchFamily="18" charset="0"/>
              </a:rPr>
            </a:br>
            <a:r>
              <a:rPr lang="en-US" sz="1800">
                <a:effectLst/>
                <a:latin typeface="Times New Roman" panose="02020603050405020304" pitchFamily="18" charset="0"/>
                <a:ea typeface="Times New Roman" panose="02020603050405020304" pitchFamily="18" charset="0"/>
              </a:rPr>
              <a:t>August </a:t>
            </a:r>
            <a:r>
              <a:rPr lang="en-US" sz="1800" dirty="0">
                <a:effectLst/>
                <a:latin typeface="Times New Roman" panose="02020603050405020304" pitchFamily="18" charset="0"/>
                <a:ea typeface="Times New Roman" panose="02020603050405020304" pitchFamily="18" charset="0"/>
              </a:rPr>
              <a:t>13-15, 2024          </a:t>
            </a:r>
            <a:br>
              <a:rPr lang="en-US" sz="1800" dirty="0">
                <a:effectLst/>
                <a:latin typeface="Times New Roman" panose="02020603050405020304" pitchFamily="18" charset="0"/>
                <a:ea typeface="Times New Roman" panose="02020603050405020304" pitchFamily="18" charset="0"/>
              </a:rPr>
            </a:br>
            <a:endParaRPr lang="en-US" sz="7200" dirty="0"/>
          </a:p>
        </p:txBody>
      </p:sp>
      <p:sp>
        <p:nvSpPr>
          <p:cNvPr id="3" name="Subtitle 2">
            <a:extLst>
              <a:ext uri="{FF2B5EF4-FFF2-40B4-BE49-F238E27FC236}">
                <a16:creationId xmlns:a16="http://schemas.microsoft.com/office/drawing/2014/main" id="{DAAA15CF-4C4B-4150-A81D-7D7D0F3A537A}"/>
              </a:ext>
            </a:extLst>
          </p:cNvPr>
          <p:cNvSpPr>
            <a:spLocks noGrp="1"/>
          </p:cNvSpPr>
          <p:nvPr>
            <p:ph type="subTitle" idx="1"/>
          </p:nvPr>
        </p:nvSpPr>
        <p:spPr>
          <a:xfrm>
            <a:off x="1524000" y="5596782"/>
            <a:ext cx="9144000" cy="651910"/>
          </a:xfrm>
        </p:spPr>
        <p:txBody>
          <a:bodyPr anchor="ctr">
            <a:normAutofit fontScale="25000" lnSpcReduction="20000"/>
          </a:bodyPr>
          <a:lstStyle/>
          <a:p>
            <a:r>
              <a:rPr lang="en-US" sz="6400" i="1" dirty="0">
                <a:latin typeface="Algerian" panose="04020705040A02060702" pitchFamily="82" charset="0"/>
              </a:rPr>
              <a:t>A Few Words About Hearsay</a:t>
            </a:r>
          </a:p>
          <a:p>
            <a:r>
              <a:rPr lang="en-US" sz="6400" dirty="0">
                <a:latin typeface="Times New Roman" panose="02020603050405020304" pitchFamily="18" charset="0"/>
                <a:cs typeface="Times New Roman" panose="02020603050405020304" pitchFamily="18" charset="0"/>
              </a:rPr>
              <a:t>Hon. Curt A. Benson</a:t>
            </a:r>
          </a:p>
          <a:p>
            <a:r>
              <a:rPr lang="en-US" sz="6400" dirty="0">
                <a:latin typeface="Times New Roman" panose="02020603050405020304" pitchFamily="18" charset="0"/>
                <a:cs typeface="Times New Roman" panose="02020603050405020304" pitchFamily="18" charset="0"/>
              </a:rPr>
              <a:t>Kent County Circuit Court</a:t>
            </a:r>
          </a:p>
          <a:p>
            <a:endParaRPr lang="en-US" i="1" dirty="0"/>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859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E0C56D-E8E1-4377-8D64-9D92560310A4}"/>
              </a:ext>
            </a:extLst>
          </p:cNvPr>
          <p:cNvSpPr>
            <a:spLocks noGrp="1"/>
          </p:cNvSpPr>
          <p:nvPr>
            <p:ph type="title"/>
          </p:nvPr>
        </p:nvSpPr>
        <p:spPr>
          <a:xfrm>
            <a:off x="686834" y="1153572"/>
            <a:ext cx="3200400" cy="4461163"/>
          </a:xfrm>
        </p:spPr>
        <p:txBody>
          <a:bodyPr>
            <a:normAutofit/>
          </a:bodyPr>
          <a:lstStyle/>
          <a:p>
            <a:r>
              <a:rPr lang="en-US">
                <a:solidFill>
                  <a:srgbClr val="FFFFFF"/>
                </a:solidFill>
              </a:rPr>
              <a:t>Hearsay</a:t>
            </a:r>
          </a:p>
        </p:txBody>
      </p:sp>
      <p:sp>
        <p:nvSpPr>
          <p:cNvPr id="26" name="Arc 2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0DF4DDA-28AB-4753-8E6A-FED0800439D5}"/>
              </a:ext>
            </a:extLst>
          </p:cNvPr>
          <p:cNvSpPr>
            <a:spLocks noGrp="1"/>
          </p:cNvSpPr>
          <p:nvPr>
            <p:ph idx="1"/>
          </p:nvPr>
        </p:nvSpPr>
        <p:spPr>
          <a:xfrm>
            <a:off x="4447308" y="591344"/>
            <a:ext cx="6906491" cy="5585619"/>
          </a:xfrm>
        </p:spPr>
        <p:txBody>
          <a:bodyPr anchor="ctr">
            <a:normAutofit/>
          </a:bodyPr>
          <a:lstStyle/>
          <a:p>
            <a:pPr marL="0" indent="0">
              <a:buNone/>
            </a:pP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The so-called </a:t>
            </a:r>
            <a:r>
              <a:rPr lang="en-US" sz="2400" i="1">
                <a:effectLst/>
                <a:latin typeface="Times New Roman" panose="02020603050405020304" pitchFamily="18" charset="0"/>
                <a:ea typeface="Times New Roman" panose="02020603050405020304" pitchFamily="18" charset="0"/>
                <a:cs typeface="Times New Roman" panose="02020603050405020304" pitchFamily="18" charset="0"/>
              </a:rPr>
              <a:t>testimonial infirmities: Perception, memory, sincerity,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400" i="1">
                <a:effectLst/>
                <a:latin typeface="Times New Roman" panose="02020603050405020304" pitchFamily="18" charset="0"/>
                <a:ea typeface="Times New Roman" panose="02020603050405020304" pitchFamily="18" charset="0"/>
                <a:cs typeface="Times New Roman" panose="02020603050405020304" pitchFamily="18" charset="0"/>
              </a:rPr>
              <a:t> ambiguity.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They are called infirmities because they represent possible sources for incorrect descriptions of past reality in testimony or in non-testimonial communications.</a:t>
            </a:r>
          </a:p>
          <a:p>
            <a:pPr marL="0" indent="0">
              <a:buNone/>
            </a:pPr>
            <a:r>
              <a:rPr lang="en-US" sz="2400">
                <a:latin typeface="Times New Roman" panose="02020603050405020304" pitchFamily="18" charset="0"/>
                <a:ea typeface="Times New Roman" panose="02020603050405020304" pitchFamily="18" charset="0"/>
                <a:cs typeface="Times New Roman" panose="02020603050405020304" pitchFamily="18" charset="0"/>
              </a:rPr>
              <a:t>To address these problems, the Anglo-American tradition developed three conditions under which witnesses were required to testify:</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en-US" sz="240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528955" algn="l"/>
              </a:tabLst>
            </a:pP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Oath: (</a:t>
            </a:r>
            <a:r>
              <a:rPr lang="en-US" sz="2400" i="1">
                <a:effectLst/>
                <a:latin typeface="Times New Roman" panose="02020603050405020304" pitchFamily="18" charset="0"/>
                <a:ea typeface="Times New Roman" panose="02020603050405020304" pitchFamily="18" charset="0"/>
                <a:cs typeface="Times New Roman" panose="02020603050405020304" pitchFamily="18" charset="0"/>
              </a:rPr>
              <a:t>Awakens the conscious; perjury</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spcBef>
                <a:spcPts val="0"/>
              </a:spcBef>
              <a:spcAft>
                <a:spcPts val="0"/>
              </a:spcAft>
              <a:buFont typeface="Symbol" panose="05050102010706020507" pitchFamily="18" charset="2"/>
              <a:buChar char=""/>
              <a:tabLst>
                <a:tab pos="528955" algn="l"/>
              </a:tabLst>
            </a:pP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Personal presence at trial: (</a:t>
            </a:r>
            <a:r>
              <a:rPr lang="en-US" sz="2400" i="1">
                <a:effectLst/>
                <a:latin typeface="Times New Roman" panose="02020603050405020304" pitchFamily="18" charset="0"/>
                <a:ea typeface="Times New Roman" panose="02020603050405020304" pitchFamily="18" charset="0"/>
                <a:cs typeface="Times New Roman" panose="02020603050405020304" pitchFamily="18" charset="0"/>
              </a:rPr>
              <a:t>demeanor</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spcBef>
                <a:spcPts val="0"/>
              </a:spcBef>
              <a:spcAft>
                <a:spcPts val="0"/>
              </a:spcAft>
              <a:buFont typeface="Symbol" panose="05050102010706020507" pitchFamily="18" charset="2"/>
              <a:buChar char=""/>
              <a:tabLst>
                <a:tab pos="528955" algn="l"/>
              </a:tabLst>
            </a:pP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Cross – examination: (</a:t>
            </a:r>
            <a:r>
              <a:rPr lang="en-US" sz="2400" i="1">
                <a:effectLst/>
                <a:latin typeface="Times New Roman" panose="02020603050405020304" pitchFamily="18" charset="0"/>
                <a:ea typeface="Times New Roman" panose="02020603050405020304" pitchFamily="18" charset="0"/>
                <a:cs typeface="Times New Roman" panose="02020603050405020304" pitchFamily="18" charset="0"/>
              </a:rPr>
              <a:t>the primary reason. Professor McCormick cites a case from 1668 excluding hearsay because the other party could not cross examine the party sworn.)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a:p>
        </p:txBody>
      </p:sp>
    </p:spTree>
    <p:extLst>
      <p:ext uri="{BB962C8B-B14F-4D97-AF65-F5344CB8AC3E}">
        <p14:creationId xmlns:p14="http://schemas.microsoft.com/office/powerpoint/2010/main" val="1840996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5DBF06-151C-42CF-9A56-4FE655993035}"/>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Definition of Hearsay</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25D2A6D-1563-474A-93E1-49B9C1832653}"/>
              </a:ext>
            </a:extLst>
          </p:cNvPr>
          <p:cNvSpPr>
            <a:spLocks noGrp="1"/>
          </p:cNvSpPr>
          <p:nvPr>
            <p:ph idx="1"/>
          </p:nvPr>
        </p:nvSpPr>
        <p:spPr>
          <a:xfrm>
            <a:off x="4447308" y="591344"/>
            <a:ext cx="6906491" cy="5585619"/>
          </a:xfrm>
        </p:spPr>
        <p:txBody>
          <a:bodyPr anchor="ctr">
            <a:normAutofit/>
          </a:bodyPr>
          <a:lstStyle/>
          <a:p>
            <a:pPr marL="0" indent="0">
              <a:buNone/>
            </a:pPr>
            <a:r>
              <a:rPr lang="en-US" sz="2800" dirty="0">
                <a:latin typeface="Times New Roman" panose="02020603050405020304" pitchFamily="18" charset="0"/>
                <a:cs typeface="Times New Roman" panose="02020603050405020304" pitchFamily="18" charset="0"/>
              </a:rPr>
              <a:t>Three things:</a:t>
            </a:r>
          </a:p>
          <a:p>
            <a:pPr marL="0" indent="0">
              <a:buNone/>
            </a:pPr>
            <a:r>
              <a:rPr lang="en-US" sz="2800" dirty="0">
                <a:latin typeface="Times New Roman" panose="02020603050405020304" pitchFamily="18" charset="0"/>
                <a:cs typeface="Times New Roman" panose="02020603050405020304" pitchFamily="18" charset="0"/>
              </a:rPr>
              <a:t>1. Statement (assertion);</a:t>
            </a:r>
          </a:p>
          <a:p>
            <a:pPr marL="0" indent="0">
              <a:buNone/>
            </a:pPr>
            <a:r>
              <a:rPr lang="en-US" sz="2800" dirty="0">
                <a:latin typeface="Times New Roman" panose="02020603050405020304" pitchFamily="18" charset="0"/>
                <a:cs typeface="Times New Roman" panose="02020603050405020304" pitchFamily="18" charset="0"/>
              </a:rPr>
              <a:t>2. Declarant (person);</a:t>
            </a:r>
          </a:p>
          <a:p>
            <a:pPr marL="0" indent="0">
              <a:buNone/>
            </a:pPr>
            <a:r>
              <a:rPr lang="en-US" sz="2800" dirty="0">
                <a:latin typeface="Times New Roman" panose="02020603050405020304" pitchFamily="18" charset="0"/>
                <a:cs typeface="Times New Roman" panose="02020603050405020304" pitchFamily="18" charset="0"/>
              </a:rPr>
              <a:t>3. Used to prove the truth of the matter asserted.</a:t>
            </a:r>
          </a:p>
          <a:p>
            <a:pPr marL="0" indent="0">
              <a:buNone/>
            </a:pPr>
            <a:r>
              <a:rPr lang="en-US" sz="2800" dirty="0">
                <a:latin typeface="Times New Roman" panose="02020603050405020304" pitchFamily="18" charset="0"/>
                <a:cs typeface="Times New Roman" panose="02020603050405020304" pitchFamily="18" charset="0"/>
              </a:rPr>
              <a:t>Any out of court statement that does not meet this definition is not hearsay. Such a statement therefore is admissible if relevant and not otherwise excluded. </a:t>
            </a:r>
          </a:p>
          <a:p>
            <a:endParaRPr lang="en-US" dirty="0"/>
          </a:p>
        </p:txBody>
      </p:sp>
    </p:spTree>
    <p:extLst>
      <p:ext uri="{BB962C8B-B14F-4D97-AF65-F5344CB8AC3E}">
        <p14:creationId xmlns:p14="http://schemas.microsoft.com/office/powerpoint/2010/main" val="2194884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746D70-56C5-4B29-A171-9CE808EE1721}"/>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Remember Rule 105!</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BD0D400-5996-499B-9549-B5F226DCF2DA}"/>
              </a:ext>
            </a:extLst>
          </p:cNvPr>
          <p:cNvSpPr>
            <a:spLocks noGrp="1"/>
          </p:cNvSpPr>
          <p:nvPr>
            <p:ph idx="1"/>
          </p:nvPr>
        </p:nvSpPr>
        <p:spPr>
          <a:xfrm>
            <a:off x="4447308" y="591344"/>
            <a:ext cx="6906491" cy="5585619"/>
          </a:xfrm>
        </p:spPr>
        <p:txBody>
          <a:bodyPr anchor="ctr">
            <a:normAutofit/>
          </a:bodyPr>
          <a:lstStyle/>
          <a:p>
            <a:pPr marL="0" marR="0" lvl="0" indent="0">
              <a:spcBef>
                <a:spcPts val="0"/>
              </a:spcBef>
              <a:spcAft>
                <a:spcPts val="0"/>
              </a:spcAft>
              <a:buNone/>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Typical reasons why an out of court statement might not be offered to prove the facts contained in the assertion:</a:t>
            </a:r>
          </a:p>
          <a:p>
            <a:pPr marL="342900" marR="0" lvl="0" indent="-342900">
              <a:spcBef>
                <a:spcPts val="0"/>
              </a:spcBef>
              <a:spcAft>
                <a:spcPts val="0"/>
              </a:spcAft>
              <a:buFont typeface="+mj-lt"/>
              <a:buAutoNum type="arabicPeriod"/>
              <a:tabLst>
                <a:tab pos="457200" algn="l"/>
              </a:tabLst>
            </a:pPr>
            <a:endParaRPr lang="en-US" sz="2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To show the effect on the listener: state of mind.</a:t>
            </a:r>
          </a:p>
          <a:p>
            <a:pPr marL="342900" marR="0" lvl="0" indent="-342900">
              <a:spcBef>
                <a:spcPts val="0"/>
              </a:spcBef>
              <a:spcAft>
                <a:spcPts val="0"/>
              </a:spcAft>
              <a:buFont typeface="+mj-lt"/>
              <a:buAutoNum type="arabicPeriod"/>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To prove reasonableness. </a:t>
            </a:r>
          </a:p>
          <a:p>
            <a:pPr marL="342900" marR="0" lvl="0" indent="-342900">
              <a:spcBef>
                <a:spcPts val="0"/>
              </a:spcBef>
              <a:spcAft>
                <a:spcPts val="0"/>
              </a:spcAft>
              <a:buFont typeface="+mj-lt"/>
              <a:buAutoNum type="arabicPeriod"/>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To prove notice.</a:t>
            </a:r>
          </a:p>
          <a:p>
            <a:pPr marL="342900" marR="0" lvl="0" indent="-342900">
              <a:spcBef>
                <a:spcPts val="0"/>
              </a:spcBef>
              <a:spcAft>
                <a:spcPts val="0"/>
              </a:spcAft>
              <a:buFont typeface="+mj-lt"/>
              <a:buAutoNum type="arabicPeriod"/>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To prove good or bad faith.</a:t>
            </a:r>
          </a:p>
          <a:p>
            <a:pPr marL="342900" marR="0" lvl="0" indent="-342900">
              <a:spcBef>
                <a:spcPts val="0"/>
              </a:spcBef>
              <a:spcAft>
                <a:spcPts val="0"/>
              </a:spcAft>
              <a:buFont typeface="+mj-lt"/>
              <a:buAutoNum type="arabicPeriod"/>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To explain behavior. </a:t>
            </a:r>
          </a:p>
          <a:p>
            <a:endParaRPr lang="en-US" dirty="0"/>
          </a:p>
        </p:txBody>
      </p:sp>
    </p:spTree>
    <p:extLst>
      <p:ext uri="{BB962C8B-B14F-4D97-AF65-F5344CB8AC3E}">
        <p14:creationId xmlns:p14="http://schemas.microsoft.com/office/powerpoint/2010/main" val="2190295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12202C-BEE1-45CE-99B3-AE6D3223C312}"/>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Rule 802</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5F8629B-96AB-4E37-B29C-9B1731AA606D}"/>
              </a:ext>
            </a:extLst>
          </p:cNvPr>
          <p:cNvSpPr>
            <a:spLocks noGrp="1"/>
          </p:cNvSpPr>
          <p:nvPr>
            <p:ph idx="1"/>
          </p:nvPr>
        </p:nvSpPr>
        <p:spPr>
          <a:xfrm>
            <a:off x="4447308" y="591344"/>
            <a:ext cx="6906491" cy="5585619"/>
          </a:xfrm>
        </p:spPr>
        <p:txBody>
          <a:bodyPr anchor="ctr">
            <a:normAutofit fontScale="92500" lnSpcReduction="20000"/>
          </a:bodyPr>
          <a:lstStyle/>
          <a:p>
            <a:pPr marL="0" indent="0">
              <a:buNone/>
            </a:pPr>
            <a:r>
              <a:rPr lang="en-US" sz="2800" dirty="0">
                <a:latin typeface="Times New Roman" panose="02020603050405020304" pitchFamily="18" charset="0"/>
                <a:cs typeface="Times New Roman" panose="02020603050405020304" pitchFamily="18" charset="0"/>
              </a:rPr>
              <a:t>Hearsay is inadmissible except as provided by these rules.</a:t>
            </a:r>
          </a:p>
          <a:p>
            <a:pPr marL="0" indent="0">
              <a:buNone/>
            </a:pPr>
            <a:endParaRPr lang="en-US" sz="2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“These rules” set forth at least 32 exceptions to the hearsay rule and 2 exceptions to the definition.</a:t>
            </a:r>
          </a:p>
          <a:p>
            <a:pPr marL="342900" marR="0" lvl="0" indent="-342900">
              <a:spcBef>
                <a:spcPts val="0"/>
              </a:spcBef>
              <a:spcAft>
                <a:spcPts val="0"/>
              </a:spcAft>
              <a:buFont typeface="Arial" panose="020B0604020202020204" pitchFamily="34" charset="0"/>
              <a:buChar char="*"/>
            </a:pP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spcBef>
                <a:spcPts val="0"/>
              </a:spcBef>
              <a:spcAft>
                <a:spcPts val="0"/>
              </a:spcAft>
              <a:buNone/>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The Rules are organized into three categories of exceptions to the hearsay rule:</a:t>
            </a:r>
          </a:p>
          <a:p>
            <a:pPr marL="0" marR="0" indent="0">
              <a:spcBef>
                <a:spcPts val="0"/>
              </a:spcBef>
              <a:spcAft>
                <a:spcPts val="0"/>
              </a:spcAft>
              <a:buNone/>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342900" marR="0" lvl="0" indent="-342900">
              <a:spcBef>
                <a:spcPts val="0"/>
              </a:spcBef>
              <a:spcAft>
                <a:spcPts val="0"/>
              </a:spcAft>
              <a:buFont typeface="Arial" panose="020B0604020202020204" pitchFamily="34" charset="0"/>
              <a:buChar char="*"/>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1) hearsay exceptions that apply regardless of whether the declarant is available to testify; </a:t>
            </a:r>
          </a:p>
          <a:p>
            <a:pPr marL="342900" marR="0" lvl="0" indent="-342900">
              <a:spcBef>
                <a:spcPts val="0"/>
              </a:spcBef>
              <a:spcAft>
                <a:spcPts val="0"/>
              </a:spcAft>
              <a:buFont typeface="Arial" panose="020B0604020202020204" pitchFamily="34" charset="0"/>
              <a:buChar char="*"/>
            </a:pP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2) hearsay exceptions that apply only if the declarant is unavailable to testify; </a:t>
            </a:r>
          </a:p>
          <a:p>
            <a:pPr marL="0" marR="0">
              <a:spcBef>
                <a:spcPts val="0"/>
              </a:spcBef>
              <a:spcAft>
                <a:spcPts val="0"/>
              </a:spcAft>
            </a:pP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and 3) exceptions from the definition of hearsay even though they are used to prove the truth of the matter asserted.</a:t>
            </a:r>
          </a:p>
          <a:p>
            <a:endParaRPr lang="en-US" dirty="0"/>
          </a:p>
        </p:txBody>
      </p:sp>
    </p:spTree>
    <p:extLst>
      <p:ext uri="{BB962C8B-B14F-4D97-AF65-F5344CB8AC3E}">
        <p14:creationId xmlns:p14="http://schemas.microsoft.com/office/powerpoint/2010/main" val="2346170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DE4644-6DF3-4374-BEB0-E42CB07A157B}"/>
              </a:ext>
            </a:extLst>
          </p:cNvPr>
          <p:cNvSpPr>
            <a:spLocks noGrp="1"/>
          </p:cNvSpPr>
          <p:nvPr>
            <p:ph type="title"/>
          </p:nvPr>
        </p:nvSpPr>
        <p:spPr>
          <a:xfrm>
            <a:off x="686834" y="1153572"/>
            <a:ext cx="3200400" cy="4461163"/>
          </a:xfrm>
        </p:spPr>
        <p:txBody>
          <a:bodyPr>
            <a:normAutofit/>
          </a:bodyPr>
          <a:lstStyle/>
          <a:p>
            <a:r>
              <a:rPr lang="en-US" sz="4400" dirty="0">
                <a:solidFill>
                  <a:schemeClr val="bg1"/>
                </a:solidFill>
              </a:rPr>
              <a:t>Exceptions to The Definition </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368F75A-A89F-484B-BCEE-2DB1010A7E83}"/>
              </a:ext>
            </a:extLst>
          </p:cNvPr>
          <p:cNvSpPr>
            <a:spLocks noGrp="1"/>
          </p:cNvSpPr>
          <p:nvPr>
            <p:ph idx="1"/>
          </p:nvPr>
        </p:nvSpPr>
        <p:spPr>
          <a:xfrm>
            <a:off x="4447308" y="591344"/>
            <a:ext cx="6906491" cy="5585619"/>
          </a:xfrm>
        </p:spPr>
        <p:txBody>
          <a:bodyPr anchor="ctr">
            <a:normAutofit/>
          </a:bodyPr>
          <a:lstStyle/>
          <a:p>
            <a:pPr marL="0" indent="0">
              <a:buNone/>
            </a:pPr>
            <a:r>
              <a:rPr lang="en-US" dirty="0">
                <a:latin typeface="Times New Roman" panose="02020603050405020304" pitchFamily="18" charset="0"/>
                <a:cs typeface="Times New Roman" panose="02020603050405020304" pitchFamily="18" charset="0"/>
              </a:rPr>
              <a:t>Though used to prove the truth of the matter asserted, these statements are not hearsay:</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Prior statement from a witness (this is a really narrow exception.) Pay close attention to the requirements for admission. </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Admission by a party opponent (this is a really wide exception.)</a:t>
            </a:r>
          </a:p>
          <a:p>
            <a:endParaRPr lang="en-US" dirty="0"/>
          </a:p>
        </p:txBody>
      </p:sp>
    </p:spTree>
    <p:extLst>
      <p:ext uri="{BB962C8B-B14F-4D97-AF65-F5344CB8AC3E}">
        <p14:creationId xmlns:p14="http://schemas.microsoft.com/office/powerpoint/2010/main" val="1074064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C6CC40-FD28-4B0B-800F-163120382E39}"/>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Hearsay Question Number 1</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C2F1A49-0488-4090-9FF3-0D979A891270}"/>
              </a:ext>
            </a:extLst>
          </p:cNvPr>
          <p:cNvSpPr>
            <a:spLocks noGrp="1"/>
          </p:cNvSpPr>
          <p:nvPr>
            <p:ph idx="1"/>
          </p:nvPr>
        </p:nvSpPr>
        <p:spPr>
          <a:xfrm>
            <a:off x="4447308" y="591344"/>
            <a:ext cx="6906491" cy="5585619"/>
          </a:xfrm>
        </p:spPr>
        <p:txBody>
          <a:bodyPr anchor="ctr">
            <a:normAutofit/>
          </a:bodyPr>
          <a:lstStyle/>
          <a:p>
            <a:pPr marR="0" indent="0">
              <a:buNone/>
            </a:pPr>
            <a:r>
              <a:rPr lang="en-US" sz="2800" dirty="0">
                <a:effectLst/>
                <a:latin typeface="Times New Roman" panose="02020603050405020304" pitchFamily="18" charset="0"/>
                <a:ea typeface="Times New Roman" panose="02020603050405020304" pitchFamily="18" charset="0"/>
              </a:rPr>
              <a:t>To prove that Danny Defendant acted in good faith in foreclosing a mortgage on Paula Plaintiff’s property, a Dun &amp; Bradstreet report received by Danny shortly before the foreclosure indicated that Paula was having financial troubles.</a:t>
            </a:r>
          </a:p>
          <a:p>
            <a:pPr marR="0" indent="0">
              <a:buNone/>
            </a:pPr>
            <a:r>
              <a:rPr lang="en-US" sz="2800" dirty="0">
                <a:effectLst/>
                <a:latin typeface="Times New Roman" panose="02020603050405020304" pitchFamily="18" charset="0"/>
                <a:ea typeface="Times New Roman" panose="02020603050405020304" pitchFamily="18" charset="0"/>
              </a:rPr>
              <a:t>Hearsay?  Admissible? </a:t>
            </a:r>
          </a:p>
          <a:p>
            <a:endParaRPr lang="en-US" dirty="0"/>
          </a:p>
        </p:txBody>
      </p:sp>
    </p:spTree>
    <p:extLst>
      <p:ext uri="{BB962C8B-B14F-4D97-AF65-F5344CB8AC3E}">
        <p14:creationId xmlns:p14="http://schemas.microsoft.com/office/powerpoint/2010/main" val="1927402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A6D96-0156-4FA6-B76E-CA26FD3848DD}"/>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Hearsay Question Number 2</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36F0597-F3B1-4446-B0E3-CE9D66F5D2C2}"/>
              </a:ext>
            </a:extLst>
          </p:cNvPr>
          <p:cNvSpPr>
            <a:spLocks noGrp="1"/>
          </p:cNvSpPr>
          <p:nvPr>
            <p:ph idx="1"/>
          </p:nvPr>
        </p:nvSpPr>
        <p:spPr>
          <a:xfrm>
            <a:off x="4447308" y="591344"/>
            <a:ext cx="6906491" cy="5585619"/>
          </a:xfrm>
        </p:spPr>
        <p:txBody>
          <a:bodyPr anchor="ctr">
            <a:normAutofit/>
          </a:bodyPr>
          <a:lstStyle/>
          <a:p>
            <a:pPr marR="0" indent="0">
              <a:buNone/>
            </a:pPr>
            <a:r>
              <a:rPr lang="en-US" sz="2800" dirty="0">
                <a:effectLst/>
                <a:latin typeface="Times New Roman" panose="02020603050405020304" pitchFamily="18" charset="0"/>
                <a:ea typeface="Times New Roman" panose="02020603050405020304" pitchFamily="18" charset="0"/>
              </a:rPr>
              <a:t>To prove that Danny lacked testamentary capacity on January 2, testimony of </a:t>
            </a:r>
            <a:r>
              <a:rPr lang="en-US" sz="2800" dirty="0" err="1">
                <a:effectLst/>
                <a:latin typeface="Times New Roman" panose="02020603050405020304" pitchFamily="18" charset="0"/>
                <a:ea typeface="Times New Roman" panose="02020603050405020304" pitchFamily="18" charset="0"/>
              </a:rPr>
              <a:t>WilliamWitness</a:t>
            </a:r>
            <a:r>
              <a:rPr lang="en-US" sz="2800" dirty="0">
                <a:effectLst/>
                <a:latin typeface="Times New Roman" panose="02020603050405020304" pitchFamily="18" charset="0"/>
                <a:ea typeface="Times New Roman" panose="02020603050405020304" pitchFamily="18" charset="0"/>
              </a:rPr>
              <a:t> that on several occasions during December and January, Danny had told William that he (Danny) was </a:t>
            </a:r>
            <a:r>
              <a:rPr lang="en-US" sz="2800" dirty="0" err="1">
                <a:effectLst/>
                <a:latin typeface="Times New Roman" panose="02020603050405020304" pitchFamily="18" charset="0"/>
                <a:ea typeface="Times New Roman" panose="02020603050405020304" pitchFamily="18" charset="0"/>
              </a:rPr>
              <a:t>Megham</a:t>
            </a:r>
            <a:r>
              <a:rPr lang="en-US" sz="2800" dirty="0">
                <a:effectLst/>
                <a:latin typeface="Times New Roman" panose="02020603050405020304" pitchFamily="18" charset="0"/>
                <a:ea typeface="Times New Roman" panose="02020603050405020304" pitchFamily="18" charset="0"/>
              </a:rPr>
              <a:t>, the Duchess of Sussex.</a:t>
            </a:r>
          </a:p>
          <a:p>
            <a:pPr marR="0" indent="0">
              <a:buNone/>
            </a:pPr>
            <a:r>
              <a:rPr lang="en-US" sz="2800" dirty="0">
                <a:effectLst/>
                <a:latin typeface="Times New Roman" panose="02020603050405020304" pitchFamily="18" charset="0"/>
                <a:ea typeface="Times New Roman" panose="02020603050405020304" pitchFamily="18" charset="0"/>
              </a:rPr>
              <a:t>Hearsay?  Admissible? </a:t>
            </a:r>
          </a:p>
          <a:p>
            <a:endParaRPr lang="en-US" dirty="0"/>
          </a:p>
        </p:txBody>
      </p:sp>
    </p:spTree>
    <p:extLst>
      <p:ext uri="{BB962C8B-B14F-4D97-AF65-F5344CB8AC3E}">
        <p14:creationId xmlns:p14="http://schemas.microsoft.com/office/powerpoint/2010/main" val="2952821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F5E489-E485-4A9B-943B-0F3F52D68F7C}"/>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The 803 and 804 Exceptions</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AA196B3-6434-415A-AF2E-F4529307DCE5}"/>
              </a:ext>
            </a:extLst>
          </p:cNvPr>
          <p:cNvSpPr>
            <a:spLocks noGrp="1"/>
          </p:cNvSpPr>
          <p:nvPr>
            <p:ph idx="1"/>
          </p:nvPr>
        </p:nvSpPr>
        <p:spPr>
          <a:xfrm>
            <a:off x="4447308" y="591344"/>
            <a:ext cx="6906491" cy="5585619"/>
          </a:xfrm>
        </p:spPr>
        <p:txBody>
          <a:bodyPr anchor="ctr">
            <a:normAutofit/>
          </a:bodyPr>
          <a:lstStyle/>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MRE 803 includes those hearsay statements which have been considered trustworthy as to be admissible w/out requiring imposition of the time and expense associated with the production of the declarant.</a:t>
            </a:r>
          </a:p>
          <a:p>
            <a:endParaRPr lang="en-US" sz="2800"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ea typeface="Times New Roman" panose="02020603050405020304" pitchFamily="18" charset="0"/>
                <a:cs typeface="Times New Roman" panose="02020603050405020304" pitchFamily="18" charset="0"/>
              </a:rPr>
              <a:t>M</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RE 804 recognizes that although live testimony is preferable, it is better to admit the evidence without the declarant than to deprive the finder of fact of the information.</a:t>
            </a:r>
          </a:p>
          <a:p>
            <a:endParaRPr lang="en-US" dirty="0"/>
          </a:p>
        </p:txBody>
      </p:sp>
    </p:spTree>
    <p:extLst>
      <p:ext uri="{BB962C8B-B14F-4D97-AF65-F5344CB8AC3E}">
        <p14:creationId xmlns:p14="http://schemas.microsoft.com/office/powerpoint/2010/main" val="4283016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2DF395-8C22-4138-B6D2-E3FBE95D89B1}"/>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Hearsay Question Number 3</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C022B14-CF35-43DB-886F-2740F841CE60}"/>
              </a:ext>
            </a:extLst>
          </p:cNvPr>
          <p:cNvSpPr>
            <a:spLocks noGrp="1"/>
          </p:cNvSpPr>
          <p:nvPr>
            <p:ph idx="1"/>
          </p:nvPr>
        </p:nvSpPr>
        <p:spPr>
          <a:xfrm>
            <a:off x="4447308" y="591344"/>
            <a:ext cx="6906491" cy="5585619"/>
          </a:xfrm>
        </p:spPr>
        <p:txBody>
          <a:bodyPr anchor="ctr">
            <a:normAutofit/>
          </a:bodyPr>
          <a:lstStyle/>
          <a:p>
            <a:r>
              <a:rPr lang="en-US" sz="2800" dirty="0">
                <a:effectLst/>
                <a:latin typeface="Times New Roman" panose="02020603050405020304" pitchFamily="18" charset="0"/>
                <a:ea typeface="Times New Roman" panose="02020603050405020304" pitchFamily="18" charset="0"/>
              </a:rPr>
              <a:t>Paula Plaintiff sues Danny Defendant for damages arising out of an automobile accident.  Paula calls William Witness. William testifies that Xerxes, Danny's employee, was driving Danny's truck at the time of the collision and that, the day after the collision, he (William) heard Xerxes say to Danny, "I'm sorry, boss, I just didn't see the light." </a:t>
            </a:r>
          </a:p>
          <a:p>
            <a:endParaRPr lang="en-US" dirty="0"/>
          </a:p>
        </p:txBody>
      </p:sp>
    </p:spTree>
    <p:extLst>
      <p:ext uri="{BB962C8B-B14F-4D97-AF65-F5344CB8AC3E}">
        <p14:creationId xmlns:p14="http://schemas.microsoft.com/office/powerpoint/2010/main" val="261576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C2232A-17B0-4C6B-BB4D-2C54E5F2258A}"/>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Hearsay Question Number 4</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461643B-830A-475B-8529-92522D223BFF}"/>
              </a:ext>
            </a:extLst>
          </p:cNvPr>
          <p:cNvSpPr>
            <a:spLocks noGrp="1"/>
          </p:cNvSpPr>
          <p:nvPr>
            <p:ph idx="1"/>
          </p:nvPr>
        </p:nvSpPr>
        <p:spPr>
          <a:xfrm>
            <a:off x="4447308" y="591344"/>
            <a:ext cx="6906491" cy="5585619"/>
          </a:xfrm>
        </p:spPr>
        <p:txBody>
          <a:bodyPr anchor="ctr">
            <a:normAutofit/>
          </a:bodyPr>
          <a:lstStyle/>
          <a:p>
            <a:pPr marR="0" indent="0">
              <a:buNone/>
            </a:pPr>
            <a:r>
              <a:rPr lang="en-US" sz="2800" dirty="0">
                <a:effectLst/>
                <a:latin typeface="Times New Roman" panose="02020603050405020304" pitchFamily="18" charset="0"/>
                <a:ea typeface="Times New Roman" panose="02020603050405020304" pitchFamily="18" charset="0"/>
              </a:rPr>
              <a:t>Paula Plaintiff v. Danny Defendant. To prove that Danny accepted Paula's offer, Paula offers her (Paula's) testimony that Danny said in response to the offer, "All right, Paula, you’ve got yourself a deal." </a:t>
            </a:r>
          </a:p>
          <a:p>
            <a:pPr marR="0" indent="0">
              <a:buNone/>
            </a:pPr>
            <a:r>
              <a:rPr lang="en-US" sz="2800" dirty="0">
                <a:effectLst/>
                <a:latin typeface="Times New Roman" panose="02020603050405020304" pitchFamily="18" charset="0"/>
                <a:ea typeface="Times New Roman" panose="02020603050405020304" pitchFamily="18" charset="0"/>
              </a:rPr>
              <a:t>Hearsay?  Admissible? </a:t>
            </a:r>
          </a:p>
          <a:p>
            <a:endParaRPr lang="en-US" dirty="0"/>
          </a:p>
        </p:txBody>
      </p:sp>
    </p:spTree>
    <p:extLst>
      <p:ext uri="{BB962C8B-B14F-4D97-AF65-F5344CB8AC3E}">
        <p14:creationId xmlns:p14="http://schemas.microsoft.com/office/powerpoint/2010/main" val="386517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3BCBF0-06F7-499D-8259-78EDD7B2967A}"/>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Hearsay Question Number 5</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4B92927-2B7C-4DB9-A5EE-80AAB992EACD}"/>
              </a:ext>
            </a:extLst>
          </p:cNvPr>
          <p:cNvSpPr>
            <a:spLocks noGrp="1"/>
          </p:cNvSpPr>
          <p:nvPr>
            <p:ph idx="1"/>
          </p:nvPr>
        </p:nvSpPr>
        <p:spPr>
          <a:xfrm>
            <a:off x="4447308" y="591344"/>
            <a:ext cx="6906491" cy="5585619"/>
          </a:xfrm>
        </p:spPr>
        <p:txBody>
          <a:bodyPr anchor="ctr">
            <a:normAutofit/>
          </a:bodyPr>
          <a:lstStyle/>
          <a:p>
            <a:pPr marR="0" indent="0">
              <a:buNone/>
            </a:pPr>
            <a:r>
              <a:rPr lang="en-US" sz="2800" dirty="0">
                <a:effectLst/>
                <a:latin typeface="Times New Roman" panose="02020603050405020304" pitchFamily="18" charset="0"/>
                <a:ea typeface="Times New Roman" panose="02020603050405020304" pitchFamily="18" charset="0"/>
              </a:rPr>
              <a:t>Paula Plaintiff v. Danny Defendant.  To prove that Xerxes was an agent of Danny, Paula offers the testimony of William Witness that Xerxes said, "I am an agent of Danny.”</a:t>
            </a:r>
          </a:p>
          <a:p>
            <a:pPr marR="0" indent="0">
              <a:buNone/>
            </a:pPr>
            <a:r>
              <a:rPr lang="en-US" sz="2800" dirty="0">
                <a:effectLst/>
                <a:latin typeface="Times New Roman" panose="02020603050405020304" pitchFamily="18" charset="0"/>
                <a:ea typeface="Times New Roman" panose="02020603050405020304" pitchFamily="18" charset="0"/>
              </a:rPr>
              <a:t>Hearsay?  Admissible? </a:t>
            </a:r>
          </a:p>
          <a:p>
            <a:endParaRPr lang="en-US" dirty="0"/>
          </a:p>
        </p:txBody>
      </p:sp>
    </p:spTree>
    <p:extLst>
      <p:ext uri="{BB962C8B-B14F-4D97-AF65-F5344CB8AC3E}">
        <p14:creationId xmlns:p14="http://schemas.microsoft.com/office/powerpoint/2010/main" val="3911415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40BCC4-CF5F-4F4E-9363-63FA1B43388C}"/>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Hearsay Question Number 6</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A4DD7F5-4815-4307-BE07-F8DDD0F4B0F2}"/>
              </a:ext>
            </a:extLst>
          </p:cNvPr>
          <p:cNvSpPr>
            <a:spLocks noGrp="1"/>
          </p:cNvSpPr>
          <p:nvPr>
            <p:ph idx="1"/>
          </p:nvPr>
        </p:nvSpPr>
        <p:spPr>
          <a:xfrm>
            <a:off x="4447308" y="591344"/>
            <a:ext cx="6906491" cy="5585619"/>
          </a:xfrm>
        </p:spPr>
        <p:txBody>
          <a:bodyPr anchor="ctr">
            <a:normAutofit/>
          </a:bodyPr>
          <a:lstStyle/>
          <a:p>
            <a:pPr marR="0" indent="0">
              <a:buNone/>
            </a:pPr>
            <a:r>
              <a:rPr lang="en-US" sz="2800" dirty="0">
                <a:effectLst/>
                <a:latin typeface="Times New Roman" panose="02020603050405020304" pitchFamily="18" charset="0"/>
                <a:ea typeface="Times New Roman" panose="02020603050405020304" pitchFamily="18" charset="0"/>
              </a:rPr>
              <a:t>To prove that two people, Xerxes and </a:t>
            </a:r>
            <a:r>
              <a:rPr lang="en-US" sz="2800" dirty="0" err="1">
                <a:effectLst/>
                <a:latin typeface="Times New Roman" panose="02020603050405020304" pitchFamily="18" charset="0"/>
                <a:ea typeface="Times New Roman" panose="02020603050405020304" pitchFamily="18" charset="0"/>
              </a:rPr>
              <a:t>Amestris</a:t>
            </a:r>
            <a:r>
              <a:rPr lang="en-US" sz="2800" dirty="0">
                <a:effectLst/>
                <a:latin typeface="Times New Roman" panose="02020603050405020304" pitchFamily="18" charset="0"/>
                <a:ea typeface="Times New Roman" panose="02020603050405020304" pitchFamily="18" charset="0"/>
              </a:rPr>
              <a:t>, are engaged, Z, their friend, is called to testify that he heard Xerxes ask </a:t>
            </a:r>
            <a:r>
              <a:rPr lang="en-US" sz="2800" dirty="0" err="1">
                <a:effectLst/>
                <a:latin typeface="Times New Roman" panose="02020603050405020304" pitchFamily="18" charset="0"/>
                <a:ea typeface="Times New Roman" panose="02020603050405020304" pitchFamily="18" charset="0"/>
              </a:rPr>
              <a:t>Amestris</a:t>
            </a:r>
            <a:r>
              <a:rPr lang="en-US" sz="2800" dirty="0">
                <a:effectLst/>
                <a:latin typeface="Times New Roman" panose="02020603050405020304" pitchFamily="18" charset="0"/>
                <a:ea typeface="Times New Roman" panose="02020603050405020304" pitchFamily="18" charset="0"/>
              </a:rPr>
              <a:t>, "Will you marry me?"  and </a:t>
            </a:r>
            <a:r>
              <a:rPr lang="en-US" sz="2800" dirty="0" err="1">
                <a:effectLst/>
                <a:latin typeface="Times New Roman" panose="02020603050405020304" pitchFamily="18" charset="0"/>
                <a:ea typeface="Times New Roman" panose="02020603050405020304" pitchFamily="18" charset="0"/>
              </a:rPr>
              <a:t>Amestris</a:t>
            </a:r>
            <a:r>
              <a:rPr lang="en-US" sz="2800" dirty="0">
                <a:effectLst/>
                <a:latin typeface="Times New Roman" panose="02020603050405020304" pitchFamily="18" charset="0"/>
                <a:ea typeface="Times New Roman" panose="02020603050405020304" pitchFamily="18" charset="0"/>
              </a:rPr>
              <a:t> answer, "Yes.“</a:t>
            </a:r>
          </a:p>
          <a:p>
            <a:pPr marR="0" indent="0">
              <a:buNone/>
            </a:pPr>
            <a:r>
              <a:rPr lang="en-US" sz="2800" dirty="0">
                <a:effectLst/>
                <a:latin typeface="Times New Roman" panose="02020603050405020304" pitchFamily="18" charset="0"/>
                <a:ea typeface="Times New Roman" panose="02020603050405020304" pitchFamily="18" charset="0"/>
              </a:rPr>
              <a:t>Hearsay?  Admissible? </a:t>
            </a:r>
          </a:p>
          <a:p>
            <a:endParaRPr lang="en-US" dirty="0"/>
          </a:p>
        </p:txBody>
      </p:sp>
    </p:spTree>
    <p:extLst>
      <p:ext uri="{BB962C8B-B14F-4D97-AF65-F5344CB8AC3E}">
        <p14:creationId xmlns:p14="http://schemas.microsoft.com/office/powerpoint/2010/main" val="1088300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C77FDA-FA49-4BF7-B8ED-1154AF7FC787}"/>
              </a:ext>
            </a:extLst>
          </p:cNvPr>
          <p:cNvSpPr>
            <a:spLocks noGrp="1"/>
          </p:cNvSpPr>
          <p:nvPr>
            <p:ph type="title"/>
          </p:nvPr>
        </p:nvSpPr>
        <p:spPr>
          <a:xfrm>
            <a:off x="686834" y="1153572"/>
            <a:ext cx="3200400" cy="4461163"/>
          </a:xfrm>
        </p:spPr>
        <p:txBody>
          <a:bodyPr>
            <a:normAutofit/>
          </a:bodyPr>
          <a:lstStyle/>
          <a:p>
            <a:r>
              <a:rPr lang="en-US" sz="4400" dirty="0">
                <a:solidFill>
                  <a:srgbClr val="FFFFFF"/>
                </a:solidFill>
              </a:rPr>
              <a:t>Hearsay Question Number 7</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345891E-2572-443A-AA6F-F5EF070DF92E}"/>
              </a:ext>
            </a:extLst>
          </p:cNvPr>
          <p:cNvSpPr>
            <a:spLocks noGrp="1"/>
          </p:cNvSpPr>
          <p:nvPr>
            <p:ph idx="1"/>
          </p:nvPr>
        </p:nvSpPr>
        <p:spPr>
          <a:xfrm>
            <a:off x="4447308" y="591344"/>
            <a:ext cx="6906491" cy="5585619"/>
          </a:xfrm>
        </p:spPr>
        <p:txBody>
          <a:bodyPr anchor="ctr">
            <a:normAutofit/>
          </a:bodyPr>
          <a:lstStyle/>
          <a:p>
            <a:pPr marR="0" indent="0">
              <a:buNone/>
            </a:pPr>
            <a:r>
              <a:rPr lang="en-US" sz="2800" dirty="0">
                <a:effectLst/>
                <a:latin typeface="Times New Roman" panose="02020603050405020304" pitchFamily="18" charset="0"/>
                <a:ea typeface="Times New Roman" panose="02020603050405020304" pitchFamily="18" charset="0"/>
              </a:rPr>
              <a:t>To prove that Danny Defendant was Victor Victim's assailant and murderer, Paula Prosecutor calls Victor’s doctor to testify that the police brought Danny to the hospital where Victor had been taken after the stabbing.  When Victor opened his eyes and saw Danny, he shrank back with a terrified look on his face and immediately lapsed into unconsciousness, never to awaken again. </a:t>
            </a:r>
          </a:p>
          <a:p>
            <a:pPr marL="0" indent="0">
              <a:buNone/>
            </a:pPr>
            <a:r>
              <a:rPr lang="en-US" sz="2800" dirty="0">
                <a:effectLst/>
                <a:latin typeface="Times New Roman" panose="02020603050405020304" pitchFamily="18" charset="0"/>
                <a:ea typeface="Times New Roman" panose="02020603050405020304" pitchFamily="18" charset="0"/>
              </a:rPr>
              <a:t>   Hearsay?  Admissible? </a:t>
            </a:r>
            <a:endParaRPr lang="en-US" dirty="0"/>
          </a:p>
        </p:txBody>
      </p:sp>
    </p:spTree>
    <p:extLst>
      <p:ext uri="{BB962C8B-B14F-4D97-AF65-F5344CB8AC3E}">
        <p14:creationId xmlns:p14="http://schemas.microsoft.com/office/powerpoint/2010/main" val="3268863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867</Words>
  <Application>Microsoft Office PowerPoint</Application>
  <PresentationFormat>Widescreen</PresentationFormat>
  <Paragraphs>65</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Algerian</vt:lpstr>
      <vt:lpstr>Arial</vt:lpstr>
      <vt:lpstr>Calibri</vt:lpstr>
      <vt:lpstr>Calibri Light</vt:lpstr>
      <vt:lpstr>Symbol</vt:lpstr>
      <vt:lpstr>Times New Roman</vt:lpstr>
      <vt:lpstr>Office Theme</vt:lpstr>
      <vt:lpstr>MICHIGAN JUDGES ASSOCIATION       ANNUAL CONFERENCE                            Mission Point Resort Mackinac Island, Michigan   August 13-15, 2024           </vt:lpstr>
      <vt:lpstr>Hearsay</vt:lpstr>
      <vt:lpstr>Definition of Hearsay</vt:lpstr>
      <vt:lpstr>Remember Rule 105!</vt:lpstr>
      <vt:lpstr>Rule 802</vt:lpstr>
      <vt:lpstr>Exceptions to The Definition </vt:lpstr>
      <vt:lpstr>Hearsay Question Number 1</vt:lpstr>
      <vt:lpstr>Hearsay Question Number 2</vt:lpstr>
      <vt:lpstr>The 803 and 804 Exceptions</vt:lpstr>
      <vt:lpstr>Hearsay Question Number 3</vt:lpstr>
      <vt:lpstr>Hearsay Question Number 4</vt:lpstr>
      <vt:lpstr>Hearsay Question Number 5</vt:lpstr>
      <vt:lpstr>Hearsay Question Number 6</vt:lpstr>
      <vt:lpstr>Hearsay Question Number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MICHIGAN JUDGES ASSOCIATION       ANNUAL CONFERENCE                            Mission Point Resort Mackinac Island, Michigan   August 13-15, 2024           </dc:title>
  <dc:creator>Benson,Curt</dc:creator>
  <cp:lastModifiedBy>Benson,Curt</cp:lastModifiedBy>
  <cp:revision>1</cp:revision>
  <dcterms:created xsi:type="dcterms:W3CDTF">2024-07-16T20:58:32Z</dcterms:created>
  <dcterms:modified xsi:type="dcterms:W3CDTF">2024-07-16T20:59:51Z</dcterms:modified>
</cp:coreProperties>
</file>